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96" r:id="rId2"/>
    <p:sldId id="297" r:id="rId3"/>
    <p:sldId id="301" r:id="rId4"/>
    <p:sldId id="258" r:id="rId5"/>
    <p:sldId id="263" r:id="rId6"/>
    <p:sldId id="298" r:id="rId7"/>
    <p:sldId id="299" r:id="rId8"/>
    <p:sldId id="300" r:id="rId9"/>
    <p:sldId id="257" r:id="rId10"/>
    <p:sldId id="262" r:id="rId11"/>
    <p:sldId id="267" r:id="rId12"/>
    <p:sldId id="265" r:id="rId13"/>
    <p:sldId id="266" r:id="rId14"/>
    <p:sldId id="269" r:id="rId15"/>
    <p:sldId id="270" r:id="rId16"/>
    <p:sldId id="271" r:id="rId17"/>
    <p:sldId id="275" r:id="rId18"/>
    <p:sldId id="272" r:id="rId19"/>
    <p:sldId id="273" r:id="rId20"/>
    <p:sldId id="295" r:id="rId21"/>
    <p:sldId id="281" r:id="rId22"/>
    <p:sldId id="278" r:id="rId23"/>
    <p:sldId id="282" r:id="rId24"/>
    <p:sldId id="287" r:id="rId25"/>
    <p:sldId id="291" r:id="rId26"/>
    <p:sldId id="292" r:id="rId27"/>
    <p:sldId id="293" r:id="rId28"/>
    <p:sldId id="277" r:id="rId29"/>
    <p:sldId id="283" r:id="rId30"/>
    <p:sldId id="279" r:id="rId31"/>
    <p:sldId id="280" r:id="rId32"/>
    <p:sldId id="288" r:id="rId33"/>
    <p:sldId id="294"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583" autoAdjust="0"/>
    <p:restoredTop sz="94718" autoAdjust="0"/>
  </p:normalViewPr>
  <p:slideViewPr>
    <p:cSldViewPr>
      <p:cViewPr varScale="1">
        <p:scale>
          <a:sx n="70" d="100"/>
          <a:sy n="70" d="100"/>
        </p:scale>
        <p:origin x="-462" y="-108"/>
      </p:cViewPr>
      <p:guideLst>
        <p:guide orient="horz" pos="2160"/>
        <p:guide pos="2880"/>
      </p:guideLst>
    </p:cSldViewPr>
  </p:slideViewPr>
  <p:outlineViewPr>
    <p:cViewPr>
      <p:scale>
        <a:sx n="33" d="100"/>
        <a:sy n="33" d="100"/>
      </p:scale>
      <p:origin x="24"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3D066A-2125-4FA8-9FA3-D9667F9809BF}" type="datetimeFigureOut">
              <a:rPr lang="en-US" smtClean="0"/>
              <a:pPr/>
              <a:t>4/7/2009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17DC78-206A-4A87-ADC3-E4121D24DF32}"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17DC78-206A-4A87-ADC3-E4121D24DF32}"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17DC78-206A-4A87-ADC3-E4121D24DF32}"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33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17DC78-206A-4A87-ADC3-E4121D24DF32}"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17DC78-206A-4A87-ADC3-E4121D24DF32}"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17DC78-206A-4A87-ADC3-E4121D24DF32}"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17DC78-206A-4A87-ADC3-E4121D24DF32}"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08DF47-AD46-43DB-8A7D-E05B7403F50D}" type="datetimeFigureOut">
              <a:rPr lang="en-US" smtClean="0"/>
              <a:pPr/>
              <a:t>4/7/2009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91641A-AB94-4778-BE99-98CF44E5892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08DF47-AD46-43DB-8A7D-E05B7403F50D}" type="datetimeFigureOut">
              <a:rPr lang="en-US" smtClean="0"/>
              <a:pPr/>
              <a:t>4/7/2009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91641A-AB94-4778-BE99-98CF44E5892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08DF47-AD46-43DB-8A7D-E05B7403F50D}" type="datetimeFigureOut">
              <a:rPr lang="en-US" smtClean="0"/>
              <a:pPr/>
              <a:t>4/7/2009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91641A-AB94-4778-BE99-98CF44E5892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08DF47-AD46-43DB-8A7D-E05B7403F50D}" type="datetimeFigureOut">
              <a:rPr lang="en-US" smtClean="0"/>
              <a:pPr/>
              <a:t>4/7/2009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91641A-AB94-4778-BE99-98CF44E5892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08DF47-AD46-43DB-8A7D-E05B7403F50D}" type="datetimeFigureOut">
              <a:rPr lang="en-US" smtClean="0"/>
              <a:pPr/>
              <a:t>4/7/2009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91641A-AB94-4778-BE99-98CF44E5892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08DF47-AD46-43DB-8A7D-E05B7403F50D}" type="datetimeFigureOut">
              <a:rPr lang="en-US" smtClean="0"/>
              <a:pPr/>
              <a:t>4/7/2009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91641A-AB94-4778-BE99-98CF44E5892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08DF47-AD46-43DB-8A7D-E05B7403F50D}" type="datetimeFigureOut">
              <a:rPr lang="en-US" smtClean="0"/>
              <a:pPr/>
              <a:t>4/7/2009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D91641A-AB94-4778-BE99-98CF44E5892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08DF47-AD46-43DB-8A7D-E05B7403F50D}" type="datetimeFigureOut">
              <a:rPr lang="en-US" smtClean="0"/>
              <a:pPr/>
              <a:t>4/7/2009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D91641A-AB94-4778-BE99-98CF44E5892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8DF47-AD46-43DB-8A7D-E05B7403F50D}" type="datetimeFigureOut">
              <a:rPr lang="en-US" smtClean="0"/>
              <a:pPr/>
              <a:t>4/7/2009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D91641A-AB94-4778-BE99-98CF44E5892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08DF47-AD46-43DB-8A7D-E05B7403F50D}" type="datetimeFigureOut">
              <a:rPr lang="en-US" smtClean="0"/>
              <a:pPr/>
              <a:t>4/7/2009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91641A-AB94-4778-BE99-98CF44E5892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08DF47-AD46-43DB-8A7D-E05B7403F50D}" type="datetimeFigureOut">
              <a:rPr lang="en-US" smtClean="0"/>
              <a:pPr/>
              <a:t>4/7/2009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91641A-AB94-4778-BE99-98CF44E5892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8DF47-AD46-43DB-8A7D-E05B7403F50D}" type="datetimeFigureOut">
              <a:rPr lang="en-US" smtClean="0"/>
              <a:pPr/>
              <a:t>4/7/2009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91641A-AB94-4778-BE99-98CF44E5892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05800" cy="566738"/>
          </a:xfrm>
        </p:spPr>
        <p:txBody>
          <a:bodyPr>
            <a:normAutofit fontScale="90000"/>
          </a:bodyPr>
          <a:lstStyle/>
          <a:p>
            <a:pPr algn="ctr"/>
            <a:r>
              <a:rPr lang="en-US" dirty="0" smtClean="0"/>
              <a:t>Location:</a:t>
            </a:r>
            <a:br>
              <a:rPr lang="en-US" dirty="0" smtClean="0"/>
            </a:br>
            <a:r>
              <a:rPr lang="en-US" dirty="0" smtClean="0"/>
              <a:t>Plan View= </a:t>
            </a:r>
            <a:r>
              <a:rPr lang="en-US" u="sng" dirty="0" smtClean="0"/>
              <a:t>Second Floor-North end Display Room of the KCMO Central Library</a:t>
            </a:r>
            <a:endParaRPr lang="en-US" u="sng" dirty="0"/>
          </a:p>
        </p:txBody>
      </p:sp>
      <p:sp>
        <p:nvSpPr>
          <p:cNvPr id="5" name="TextBox 4"/>
          <p:cNvSpPr txBox="1"/>
          <p:nvPr/>
        </p:nvSpPr>
        <p:spPr>
          <a:xfrm>
            <a:off x="8229600" y="1143000"/>
            <a:ext cx="457200" cy="4955203"/>
          </a:xfrm>
          <a:prstGeom prst="rect">
            <a:avLst/>
          </a:prstGeom>
          <a:noFill/>
          <a:ln>
            <a:solidFill>
              <a:schemeClr val="accent1"/>
            </a:solidFill>
          </a:ln>
        </p:spPr>
        <p:txBody>
          <a:bodyPr wrap="square" rtlCol="0">
            <a:spAutoFit/>
          </a:bodyPr>
          <a:lstStyle/>
          <a:p>
            <a:endParaRPr lang="en-US" dirty="0" smtClean="0"/>
          </a:p>
          <a:p>
            <a:endParaRPr lang="en-US" dirty="0" smtClean="0"/>
          </a:p>
          <a:p>
            <a:endParaRPr lang="en-US" dirty="0" smtClean="0"/>
          </a:p>
          <a:p>
            <a:r>
              <a:rPr lang="en-US" dirty="0" smtClean="0"/>
              <a:t>E</a:t>
            </a:r>
          </a:p>
          <a:p>
            <a:r>
              <a:rPr lang="en-US" dirty="0" smtClean="0"/>
              <a:t>A</a:t>
            </a:r>
          </a:p>
          <a:p>
            <a:r>
              <a:rPr lang="en-US" dirty="0" smtClean="0"/>
              <a:t>S</a:t>
            </a:r>
          </a:p>
          <a:p>
            <a:r>
              <a:rPr lang="en-US" dirty="0" smtClean="0"/>
              <a:t>T</a:t>
            </a:r>
          </a:p>
          <a:p>
            <a:endParaRPr lang="en-US" dirty="0" smtClean="0"/>
          </a:p>
          <a:p>
            <a:r>
              <a:rPr lang="en-US" dirty="0" smtClean="0"/>
              <a:t>Wa</a:t>
            </a:r>
          </a:p>
          <a:p>
            <a:r>
              <a:rPr lang="en-US" dirty="0" smtClean="0"/>
              <a:t>L</a:t>
            </a:r>
          </a:p>
          <a:p>
            <a:r>
              <a:rPr lang="en-US" dirty="0" smtClean="0"/>
              <a:t>L</a:t>
            </a:r>
          </a:p>
          <a:p>
            <a:endParaRPr lang="en-US" dirty="0" smtClean="0"/>
          </a:p>
          <a:p>
            <a:r>
              <a:rPr lang="en-US" dirty="0" smtClean="0"/>
              <a:t>2</a:t>
            </a:r>
          </a:p>
          <a:p>
            <a:r>
              <a:rPr lang="en-US" dirty="0" smtClean="0"/>
              <a:t>1</a:t>
            </a:r>
          </a:p>
          <a:p>
            <a:r>
              <a:rPr lang="en-US" dirty="0" smtClean="0"/>
              <a:t>0 </a:t>
            </a:r>
            <a:r>
              <a:rPr lang="en-US" sz="1000" dirty="0" smtClean="0"/>
              <a:t>inchs</a:t>
            </a:r>
          </a:p>
          <a:p>
            <a:endParaRPr lang="en-US" dirty="0"/>
          </a:p>
        </p:txBody>
      </p:sp>
      <p:sp>
        <p:nvSpPr>
          <p:cNvPr id="7" name="TextBox 6"/>
          <p:cNvSpPr txBox="1"/>
          <p:nvPr/>
        </p:nvSpPr>
        <p:spPr>
          <a:xfrm>
            <a:off x="457200" y="762000"/>
            <a:ext cx="8229600" cy="381000"/>
          </a:xfrm>
          <a:prstGeom prst="rect">
            <a:avLst/>
          </a:prstGeom>
          <a:noFill/>
          <a:ln>
            <a:solidFill>
              <a:schemeClr val="tx1"/>
            </a:solidFill>
          </a:ln>
        </p:spPr>
        <p:txBody>
          <a:bodyPr wrap="square" rtlCol="0">
            <a:spAutoFit/>
          </a:bodyPr>
          <a:lstStyle/>
          <a:p>
            <a:pPr algn="ctr"/>
            <a:r>
              <a:rPr lang="en-US" dirty="0" smtClean="0"/>
              <a:t>North Wall  540 </a:t>
            </a:r>
            <a:r>
              <a:rPr lang="en-US" sz="1000" dirty="0" smtClean="0"/>
              <a:t>inches</a:t>
            </a:r>
            <a:endParaRPr lang="en-US" sz="1000" dirty="0"/>
          </a:p>
        </p:txBody>
      </p:sp>
      <p:sp>
        <p:nvSpPr>
          <p:cNvPr id="8" name="TextBox 7"/>
          <p:cNvSpPr txBox="1"/>
          <p:nvPr/>
        </p:nvSpPr>
        <p:spPr>
          <a:xfrm>
            <a:off x="457200" y="1143000"/>
            <a:ext cx="457200" cy="5001369"/>
          </a:xfrm>
          <a:prstGeom prst="rect">
            <a:avLst/>
          </a:prstGeom>
          <a:noFill/>
          <a:ln>
            <a:solidFill>
              <a:schemeClr val="accent1"/>
            </a:solidFill>
          </a:ln>
        </p:spPr>
        <p:txBody>
          <a:bodyPr wrap="square" rtlCol="0">
            <a:spAutoFit/>
          </a:bodyPr>
          <a:lstStyle/>
          <a:p>
            <a:endParaRPr lang="en-US" sz="1100" dirty="0" smtClean="0"/>
          </a:p>
          <a:p>
            <a:r>
              <a:rPr lang="en-US" sz="1100" dirty="0" smtClean="0"/>
              <a:t> </a:t>
            </a:r>
          </a:p>
          <a:p>
            <a:r>
              <a:rPr lang="en-US" sz="1100" dirty="0" smtClean="0"/>
              <a:t> </a:t>
            </a:r>
          </a:p>
          <a:p>
            <a:r>
              <a:rPr lang="en-US" sz="1100" dirty="0" smtClean="0"/>
              <a:t> </a:t>
            </a:r>
          </a:p>
          <a:p>
            <a:r>
              <a:rPr lang="en-US" sz="1100" dirty="0" smtClean="0"/>
              <a:t> </a:t>
            </a:r>
          </a:p>
          <a:p>
            <a:r>
              <a:rPr lang="en-US" sz="1100" dirty="0" smtClean="0"/>
              <a:t> </a:t>
            </a:r>
          </a:p>
          <a:p>
            <a:r>
              <a:rPr lang="en-US" sz="1100" dirty="0" smtClean="0"/>
              <a:t> </a:t>
            </a:r>
          </a:p>
          <a:p>
            <a:r>
              <a:rPr lang="en-US" sz="1100" dirty="0" smtClean="0"/>
              <a:t> </a:t>
            </a:r>
          </a:p>
          <a:p>
            <a:r>
              <a:rPr lang="en-US" sz="1100" dirty="0" smtClean="0"/>
              <a:t> </a:t>
            </a:r>
          </a:p>
          <a:p>
            <a:r>
              <a:rPr lang="en-US" sz="1100" dirty="0" smtClean="0"/>
              <a:t> </a:t>
            </a:r>
          </a:p>
          <a:p>
            <a:r>
              <a:rPr lang="en-US" sz="1100" dirty="0" smtClean="0"/>
              <a:t> </a:t>
            </a:r>
          </a:p>
          <a:p>
            <a:r>
              <a:rPr lang="en-US" sz="1100" dirty="0" smtClean="0"/>
              <a:t> </a:t>
            </a:r>
          </a:p>
          <a:p>
            <a:r>
              <a:rPr lang="en-US" sz="1100" dirty="0" smtClean="0"/>
              <a:t> </a:t>
            </a:r>
          </a:p>
          <a:p>
            <a:r>
              <a:rPr lang="en-US" sz="1100" dirty="0" smtClean="0"/>
              <a:t> </a:t>
            </a:r>
          </a:p>
          <a:p>
            <a:r>
              <a:rPr lang="en-US" sz="1100" dirty="0" smtClean="0"/>
              <a:t> </a:t>
            </a:r>
          </a:p>
          <a:p>
            <a:r>
              <a:rPr lang="en-US" sz="1100" dirty="0" smtClean="0"/>
              <a:t> </a:t>
            </a:r>
          </a:p>
          <a:p>
            <a:r>
              <a:rPr lang="en-US" sz="1100" dirty="0" smtClean="0"/>
              <a:t> </a:t>
            </a:r>
          </a:p>
          <a:p>
            <a:r>
              <a:rPr lang="en-US" sz="1100" dirty="0" smtClean="0"/>
              <a:t> </a:t>
            </a:r>
          </a:p>
          <a:p>
            <a:r>
              <a:rPr lang="en-US" sz="1100" dirty="0" smtClean="0"/>
              <a:t> </a:t>
            </a:r>
          </a:p>
          <a:p>
            <a:r>
              <a:rPr lang="en-US" sz="1100" dirty="0" smtClean="0"/>
              <a:t> </a:t>
            </a:r>
          </a:p>
          <a:p>
            <a:r>
              <a:rPr lang="en-US" sz="1100" dirty="0" smtClean="0"/>
              <a:t> </a:t>
            </a:r>
          </a:p>
          <a:p>
            <a:r>
              <a:rPr lang="en-US" sz="1100" dirty="0" smtClean="0"/>
              <a:t> </a:t>
            </a:r>
          </a:p>
          <a:p>
            <a:r>
              <a:rPr lang="en-US" sz="1100" dirty="0" smtClean="0"/>
              <a:t> </a:t>
            </a:r>
          </a:p>
          <a:p>
            <a:r>
              <a:rPr lang="en-US" sz="1100" dirty="0" smtClean="0"/>
              <a:t> </a:t>
            </a:r>
          </a:p>
          <a:p>
            <a:r>
              <a:rPr lang="en-US" sz="1100" dirty="0" smtClean="0"/>
              <a:t> </a:t>
            </a:r>
          </a:p>
          <a:p>
            <a:r>
              <a:rPr lang="en-US" sz="1100" dirty="0" smtClean="0"/>
              <a:t> </a:t>
            </a:r>
          </a:p>
          <a:p>
            <a:endParaRPr lang="en-US" sz="1100" dirty="0" smtClean="0"/>
          </a:p>
          <a:p>
            <a:endParaRPr lang="en-US" sz="1100" dirty="0"/>
          </a:p>
        </p:txBody>
      </p:sp>
      <p:sp>
        <p:nvSpPr>
          <p:cNvPr id="9" name="TextBox 8"/>
          <p:cNvSpPr txBox="1"/>
          <p:nvPr/>
        </p:nvSpPr>
        <p:spPr>
          <a:xfrm>
            <a:off x="457200" y="6096000"/>
            <a:ext cx="8229600" cy="381000"/>
          </a:xfrm>
          <a:prstGeom prst="rect">
            <a:avLst/>
          </a:prstGeom>
          <a:noFill/>
          <a:ln>
            <a:solidFill>
              <a:schemeClr val="tx1"/>
            </a:solidFill>
          </a:ln>
        </p:spPr>
        <p:txBody>
          <a:bodyPr wrap="square" rtlCol="0">
            <a:spAutoFit/>
          </a:bodyPr>
          <a:lstStyle/>
          <a:p>
            <a:r>
              <a:rPr lang="en-US" dirty="0" smtClean="0"/>
              <a:t>             South Wall  280 </a:t>
            </a:r>
            <a:r>
              <a:rPr lang="en-US" sz="1000" dirty="0" smtClean="0"/>
              <a:t>inches</a:t>
            </a:r>
            <a:endParaRPr lang="en-US" sz="1000" dirty="0"/>
          </a:p>
        </p:txBody>
      </p:sp>
      <p:sp>
        <p:nvSpPr>
          <p:cNvPr id="10" name="TextBox 9"/>
          <p:cNvSpPr txBox="1"/>
          <p:nvPr/>
        </p:nvSpPr>
        <p:spPr>
          <a:xfrm>
            <a:off x="4572000" y="6096000"/>
            <a:ext cx="3048000" cy="369332"/>
          </a:xfrm>
          <a:prstGeom prst="rect">
            <a:avLst/>
          </a:prstGeom>
          <a:solidFill>
            <a:schemeClr val="accent1">
              <a:alpha val="51000"/>
            </a:schemeClr>
          </a:solidFill>
          <a:ln>
            <a:solidFill>
              <a:schemeClr val="tx1"/>
            </a:solidFill>
          </a:ln>
        </p:spPr>
        <p:txBody>
          <a:bodyPr wrap="square" rtlCol="0">
            <a:spAutoFit/>
          </a:bodyPr>
          <a:lstStyle/>
          <a:p>
            <a:pPr algn="ctr"/>
            <a:r>
              <a:rPr lang="en-US" dirty="0" smtClean="0"/>
              <a:t>STEPS</a:t>
            </a:r>
            <a:endParaRPr lang="en-US" dirty="0"/>
          </a:p>
        </p:txBody>
      </p:sp>
      <p:sp>
        <p:nvSpPr>
          <p:cNvPr id="11" name="Rectangular Callout 10"/>
          <p:cNvSpPr/>
          <p:nvPr/>
        </p:nvSpPr>
        <p:spPr>
          <a:xfrm>
            <a:off x="4800600" y="2590800"/>
            <a:ext cx="3124200" cy="2057400"/>
          </a:xfrm>
          <a:prstGeom prst="wedgeRectCallout">
            <a:avLst>
              <a:gd name="adj1" fmla="val 59078"/>
              <a:gd name="adj2" fmla="val -216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r>
              <a:rPr lang="en-US" dirty="0" smtClean="0"/>
              <a:t>~32” </a:t>
            </a:r>
            <a:r>
              <a:rPr lang="en-US" dirty="0" smtClean="0"/>
              <a:t>Frames Spaced evenly, </a:t>
            </a:r>
            <a:endParaRPr lang="en-US" dirty="0" smtClean="0"/>
          </a:p>
          <a:p>
            <a:pPr marL="342900" indent="-342900" algn="ctr"/>
            <a:r>
              <a:rPr lang="en-US" dirty="0" smtClean="0"/>
              <a:t>First,  Slide # 2</a:t>
            </a:r>
          </a:p>
          <a:p>
            <a:pPr marL="342900" indent="-342900" algn="ctr"/>
            <a:r>
              <a:rPr lang="en-US" dirty="0" smtClean="0"/>
              <a:t>(Summary-Overview  Text) </a:t>
            </a:r>
          </a:p>
          <a:p>
            <a:pPr marL="342900" indent="-342900" algn="ctr"/>
            <a:r>
              <a:rPr lang="en-US" dirty="0" smtClean="0"/>
              <a:t>Followed by</a:t>
            </a:r>
            <a:endParaRPr lang="en-US" dirty="0" smtClean="0"/>
          </a:p>
          <a:p>
            <a:pPr marL="342900" indent="-342900" algn="ctr"/>
            <a:r>
              <a:rPr lang="en-US" dirty="0" smtClean="0"/>
              <a:t>Slides </a:t>
            </a:r>
            <a:r>
              <a:rPr lang="en-US" dirty="0" smtClean="0"/>
              <a:t># </a:t>
            </a:r>
            <a:r>
              <a:rPr lang="en-US" dirty="0" smtClean="0"/>
              <a:t>3 </a:t>
            </a:r>
            <a:r>
              <a:rPr lang="en-US" dirty="0" smtClean="0"/>
              <a:t>thru </a:t>
            </a:r>
            <a:r>
              <a:rPr lang="en-US" dirty="0" smtClean="0"/>
              <a:t>8</a:t>
            </a:r>
            <a:endParaRPr lang="en-US" dirty="0" smtClean="0"/>
          </a:p>
        </p:txBody>
      </p:sp>
      <p:sp>
        <p:nvSpPr>
          <p:cNvPr id="13" name="TextBox 12"/>
          <p:cNvSpPr txBox="1"/>
          <p:nvPr/>
        </p:nvSpPr>
        <p:spPr>
          <a:xfrm>
            <a:off x="457200" y="2057400"/>
            <a:ext cx="457200" cy="3416320"/>
          </a:xfrm>
          <a:prstGeom prst="rect">
            <a:avLst/>
          </a:prstGeom>
          <a:solidFill>
            <a:schemeClr val="accent1">
              <a:alpha val="41000"/>
            </a:schemeClr>
          </a:solidFill>
          <a:ln>
            <a:solidFill>
              <a:schemeClr val="accent1"/>
            </a:solidFill>
          </a:ln>
        </p:spPr>
        <p:txBody>
          <a:bodyPr wrap="square" rtlCol="0">
            <a:spAutoFit/>
          </a:bodyPr>
          <a:lstStyle/>
          <a:p>
            <a:endParaRPr lang="en-US" dirty="0" smtClean="0"/>
          </a:p>
          <a:p>
            <a:endParaRPr lang="en-US" dirty="0" smtClean="0"/>
          </a:p>
          <a:p>
            <a:endParaRPr lang="en-US" dirty="0" smtClean="0"/>
          </a:p>
          <a:p>
            <a:r>
              <a:rPr lang="en-US" dirty="0" smtClean="0"/>
              <a:t>W</a:t>
            </a:r>
          </a:p>
          <a:p>
            <a:r>
              <a:rPr lang="en-US" dirty="0" smtClean="0"/>
              <a:t> I</a:t>
            </a:r>
          </a:p>
          <a:p>
            <a:r>
              <a:rPr lang="en-US" dirty="0" smtClean="0"/>
              <a:t>N</a:t>
            </a:r>
          </a:p>
          <a:p>
            <a:r>
              <a:rPr lang="en-US" dirty="0" smtClean="0"/>
              <a:t>D</a:t>
            </a:r>
          </a:p>
          <a:p>
            <a:r>
              <a:rPr lang="en-US" dirty="0" smtClean="0"/>
              <a:t>O</a:t>
            </a:r>
          </a:p>
          <a:p>
            <a:r>
              <a:rPr lang="en-US" dirty="0" smtClean="0"/>
              <a:t>W</a:t>
            </a:r>
          </a:p>
          <a:p>
            <a:endParaRPr lang="en-US" dirty="0" smtClean="0"/>
          </a:p>
          <a:p>
            <a:r>
              <a:rPr lang="en-US" dirty="0" smtClean="0"/>
              <a:t> </a:t>
            </a:r>
          </a:p>
          <a:p>
            <a:endParaRPr lang="en-US" dirty="0"/>
          </a:p>
        </p:txBody>
      </p:sp>
      <p:sp>
        <p:nvSpPr>
          <p:cNvPr id="14" name="Rectangular Callout 13"/>
          <p:cNvSpPr/>
          <p:nvPr/>
        </p:nvSpPr>
        <p:spPr>
          <a:xfrm>
            <a:off x="1828800" y="1752600"/>
            <a:ext cx="2438400" cy="914400"/>
          </a:xfrm>
          <a:prstGeom prst="wedgeRectCallout">
            <a:avLst>
              <a:gd name="adj1" fmla="val -22065"/>
              <a:gd name="adj2" fmla="val -1120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r>
              <a:rPr lang="en-US" dirty="0" smtClean="0"/>
              <a:t>~32” Frames</a:t>
            </a:r>
          </a:p>
          <a:p>
            <a:pPr marL="342900" indent="-342900" algn="ctr"/>
            <a:r>
              <a:rPr lang="en-US" dirty="0" smtClean="0"/>
              <a:t>Spaced evenly=</a:t>
            </a:r>
          </a:p>
          <a:p>
            <a:pPr marL="342900" indent="-342900" algn="ctr"/>
            <a:r>
              <a:rPr lang="en-US" dirty="0" smtClean="0"/>
              <a:t>Slides # 9 </a:t>
            </a:r>
            <a:r>
              <a:rPr lang="en-US" dirty="0" smtClean="0"/>
              <a:t>thru </a:t>
            </a:r>
            <a:r>
              <a:rPr lang="en-US" dirty="0" smtClean="0"/>
              <a:t>28)</a:t>
            </a:r>
            <a:endParaRPr lang="en-US" dirty="0" smtClean="0"/>
          </a:p>
        </p:txBody>
      </p:sp>
      <p:sp>
        <p:nvSpPr>
          <p:cNvPr id="15" name="Rectangular Callout 14"/>
          <p:cNvSpPr/>
          <p:nvPr/>
        </p:nvSpPr>
        <p:spPr>
          <a:xfrm>
            <a:off x="1828800" y="4419600"/>
            <a:ext cx="2438400" cy="914400"/>
          </a:xfrm>
          <a:prstGeom prst="wedgeRectCallout">
            <a:avLst>
              <a:gd name="adj1" fmla="val 19353"/>
              <a:gd name="adj2" fmla="val 1327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r>
              <a:rPr lang="en-US" dirty="0" smtClean="0"/>
              <a:t>~32” Frames</a:t>
            </a:r>
          </a:p>
          <a:p>
            <a:pPr marL="342900" indent="-342900" algn="ctr"/>
            <a:r>
              <a:rPr lang="en-US" dirty="0" smtClean="0"/>
              <a:t>Spaced evenly=</a:t>
            </a:r>
          </a:p>
          <a:p>
            <a:pPr marL="342900" indent="-342900" algn="ctr"/>
            <a:r>
              <a:rPr lang="en-US" dirty="0" smtClean="0"/>
              <a:t>Slides </a:t>
            </a:r>
            <a:r>
              <a:rPr lang="en-US" dirty="0" smtClean="0"/>
              <a:t># </a:t>
            </a:r>
            <a:r>
              <a:rPr lang="en-US" dirty="0" smtClean="0"/>
              <a:t>29 </a:t>
            </a:r>
            <a:r>
              <a:rPr lang="en-US" dirty="0" smtClean="0"/>
              <a:t>thru  </a:t>
            </a:r>
            <a:r>
              <a:rPr lang="en-US" dirty="0" smtClean="0"/>
              <a:t>33)</a:t>
            </a:r>
            <a:endParaRPr lang="en-US"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CP airial view-1.tif"/>
          <p:cNvPicPr>
            <a:picLocks noChangeAspect="1"/>
          </p:cNvPicPr>
          <p:nvPr/>
        </p:nvPicPr>
        <p:blipFill>
          <a:blip r:embed="rId3" cstate="print"/>
          <a:stretch>
            <a:fillRect/>
          </a:stretch>
        </p:blipFill>
        <p:spPr>
          <a:xfrm>
            <a:off x="5105400" y="2819400"/>
            <a:ext cx="3581400" cy="2865120"/>
          </a:xfrm>
          <a:prstGeom prst="rect">
            <a:avLst/>
          </a:prstGeom>
        </p:spPr>
      </p:pic>
      <p:pic>
        <p:nvPicPr>
          <p:cNvPr id="5" name="Picture 2" descr="E:\KCP History Project\04VacantYears\Pratt&amp;Whitney-at-end-of-WWII\Pratt and Whitney at the end of WWII.jpg"/>
          <p:cNvPicPr>
            <a:picLocks noChangeAspect="1" noChangeArrowheads="1"/>
          </p:cNvPicPr>
          <p:nvPr/>
        </p:nvPicPr>
        <p:blipFill>
          <a:blip r:embed="rId4"/>
          <a:srcRect l="2128" t="10959" r="17021" b="13699"/>
          <a:stretch>
            <a:fillRect/>
          </a:stretch>
        </p:blipFill>
        <p:spPr bwMode="auto">
          <a:xfrm>
            <a:off x="533400" y="2819400"/>
            <a:ext cx="4377793" cy="2929689"/>
          </a:xfrm>
          <a:prstGeom prst="rect">
            <a:avLst/>
          </a:prstGeom>
          <a:noFill/>
        </p:spPr>
      </p:pic>
      <p:sp>
        <p:nvSpPr>
          <p:cNvPr id="6" name="Rectangular Callout 5"/>
          <p:cNvSpPr/>
          <p:nvPr/>
        </p:nvSpPr>
        <p:spPr>
          <a:xfrm>
            <a:off x="1371600" y="1066800"/>
            <a:ext cx="2667000" cy="1143000"/>
          </a:xfrm>
          <a:prstGeom prst="wedgeRectCallout">
            <a:avLst>
              <a:gd name="adj1" fmla="val -378"/>
              <a:gd name="adj2" fmla="val 2164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 Plant:</a:t>
            </a:r>
          </a:p>
          <a:p>
            <a:pPr algn="ctr"/>
            <a:r>
              <a:rPr lang="en-US" dirty="0" smtClean="0"/>
              <a:t> at it looked in 1945 at the end of  WWII</a:t>
            </a:r>
            <a:endParaRPr lang="en-US" dirty="0"/>
          </a:p>
        </p:txBody>
      </p:sp>
      <p:sp>
        <p:nvSpPr>
          <p:cNvPr id="7" name="Rectangular Callout 6"/>
          <p:cNvSpPr/>
          <p:nvPr/>
        </p:nvSpPr>
        <p:spPr>
          <a:xfrm>
            <a:off x="6096000" y="1066800"/>
            <a:ext cx="2590800" cy="1143000"/>
          </a:xfrm>
          <a:prstGeom prst="wedgeRectCallout">
            <a:avLst>
              <a:gd name="adj1" fmla="val -31929"/>
              <a:gd name="adj2" fmla="val 22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 Plant:</a:t>
            </a:r>
          </a:p>
          <a:p>
            <a:pPr algn="ctr"/>
            <a:r>
              <a:rPr lang="en-US" dirty="0" smtClean="0"/>
              <a:t> as it looks in  2009</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257800"/>
            <a:ext cx="5486400" cy="566738"/>
          </a:xfrm>
        </p:spPr>
        <p:txBody>
          <a:bodyPr/>
          <a:lstStyle/>
          <a:p>
            <a:pPr algn="ctr"/>
            <a:r>
              <a:rPr lang="en-US" dirty="0" smtClean="0"/>
              <a:t>The Vought Corsair</a:t>
            </a:r>
            <a:endParaRPr lang="en-US" dirty="0"/>
          </a:p>
        </p:txBody>
      </p:sp>
      <p:pic>
        <p:nvPicPr>
          <p:cNvPr id="5" name="Picture Placeholder 4" descr="003.jpg"/>
          <p:cNvPicPr>
            <a:picLocks noGrp="1" noChangeAspect="1"/>
          </p:cNvPicPr>
          <p:nvPr>
            <p:ph type="pic" idx="1"/>
          </p:nvPr>
        </p:nvPicPr>
        <p:blipFill>
          <a:blip r:embed="rId3" cstate="print"/>
          <a:srcRect l="4598" r="4598"/>
          <a:stretch>
            <a:fillRect/>
          </a:stretch>
        </p:blipFill>
        <p:spPr>
          <a:xfrm>
            <a:off x="1828800" y="1143000"/>
            <a:ext cx="5486400" cy="4114800"/>
          </a:xfrm>
        </p:spPr>
      </p:pic>
      <p:sp>
        <p:nvSpPr>
          <p:cNvPr id="4" name="Text Placeholder 3"/>
          <p:cNvSpPr>
            <a:spLocks noGrp="1"/>
          </p:cNvSpPr>
          <p:nvPr>
            <p:ph type="body" sz="half" idx="2"/>
          </p:nvPr>
        </p:nvSpPr>
        <p:spPr>
          <a:xfrm>
            <a:off x="1828800" y="5867400"/>
            <a:ext cx="5486400" cy="804862"/>
          </a:xfrm>
        </p:spPr>
        <p:txBody>
          <a:bodyPr/>
          <a:lstStyle/>
          <a:p>
            <a:pPr algn="ctr"/>
            <a:r>
              <a:rPr lang="en-US" dirty="0" smtClean="0"/>
              <a:t>One of the Fighters that incorporated the Pratt &amp;Whitney R-2800 Engine produced at the Plant.</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5029200"/>
            <a:ext cx="5486400" cy="566738"/>
          </a:xfrm>
        </p:spPr>
        <p:txBody>
          <a:bodyPr/>
          <a:lstStyle/>
          <a:p>
            <a:pPr algn="ctr"/>
            <a:r>
              <a:rPr lang="en-US" dirty="0" smtClean="0"/>
              <a:t>The Republic Thunderbolt</a:t>
            </a:r>
            <a:endParaRPr lang="en-US" dirty="0"/>
          </a:p>
        </p:txBody>
      </p:sp>
      <p:pic>
        <p:nvPicPr>
          <p:cNvPr id="7" name="Picture Placeholder 6" descr="001.jpg"/>
          <p:cNvPicPr>
            <a:picLocks noGrp="1" noChangeAspect="1"/>
          </p:cNvPicPr>
          <p:nvPr>
            <p:ph type="pic" idx="1"/>
          </p:nvPr>
        </p:nvPicPr>
        <p:blipFill>
          <a:blip r:embed="rId3" cstate="print"/>
          <a:srcRect l="5111" r="5111"/>
          <a:stretch>
            <a:fillRect/>
          </a:stretch>
        </p:blipFill>
        <p:spPr>
          <a:xfrm>
            <a:off x="1828800" y="685800"/>
            <a:ext cx="5486400" cy="4114800"/>
          </a:xfrm>
        </p:spPr>
      </p:pic>
      <p:sp>
        <p:nvSpPr>
          <p:cNvPr id="6" name="Text Placeholder 5"/>
          <p:cNvSpPr>
            <a:spLocks noGrp="1"/>
          </p:cNvSpPr>
          <p:nvPr>
            <p:ph type="body" sz="half" idx="2"/>
          </p:nvPr>
        </p:nvSpPr>
        <p:spPr>
          <a:xfrm>
            <a:off x="1828800" y="5562600"/>
            <a:ext cx="5486400" cy="804862"/>
          </a:xfrm>
        </p:spPr>
        <p:txBody>
          <a:bodyPr/>
          <a:lstStyle/>
          <a:p>
            <a:pPr algn="ctr"/>
            <a:r>
              <a:rPr lang="en-US" dirty="0" smtClean="0"/>
              <a:t>One of the Fighters that incorporated the Pratt &amp;Whitney R-2800 Engine produced at the Plant.</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257800"/>
            <a:ext cx="5486400" cy="566738"/>
          </a:xfrm>
        </p:spPr>
        <p:txBody>
          <a:bodyPr/>
          <a:lstStyle/>
          <a:p>
            <a:pPr algn="ctr"/>
            <a:r>
              <a:rPr lang="en-US" dirty="0" smtClean="0"/>
              <a:t>The Grumman Bearcat</a:t>
            </a:r>
            <a:endParaRPr lang="en-US" dirty="0"/>
          </a:p>
        </p:txBody>
      </p:sp>
      <p:pic>
        <p:nvPicPr>
          <p:cNvPr id="5" name="Picture Placeholder 4" descr="002.jpg"/>
          <p:cNvPicPr>
            <a:picLocks noGrp="1" noChangeAspect="1"/>
          </p:cNvPicPr>
          <p:nvPr>
            <p:ph type="pic" idx="1"/>
          </p:nvPr>
        </p:nvPicPr>
        <p:blipFill>
          <a:blip r:embed="rId3" cstate="print"/>
          <a:srcRect l="5083" r="5083"/>
          <a:stretch>
            <a:fillRect/>
          </a:stretch>
        </p:blipFill>
        <p:spPr>
          <a:xfrm>
            <a:off x="1828800" y="1143000"/>
            <a:ext cx="5486400" cy="4114800"/>
          </a:xfrm>
        </p:spPr>
      </p:pic>
      <p:sp>
        <p:nvSpPr>
          <p:cNvPr id="4" name="Text Placeholder 3"/>
          <p:cNvSpPr>
            <a:spLocks noGrp="1"/>
          </p:cNvSpPr>
          <p:nvPr>
            <p:ph type="body" sz="half" idx="2"/>
          </p:nvPr>
        </p:nvSpPr>
        <p:spPr>
          <a:xfrm>
            <a:off x="1828800" y="5867400"/>
            <a:ext cx="5486400" cy="804862"/>
          </a:xfrm>
        </p:spPr>
        <p:txBody>
          <a:bodyPr/>
          <a:lstStyle/>
          <a:p>
            <a:pPr algn="ctr"/>
            <a:r>
              <a:rPr lang="en-US" dirty="0" smtClean="0"/>
              <a:t>One of the Fighters that incorporated the Pratt &amp;Whitney R-2800 Engine produced at the Plant.</a:t>
            </a:r>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0"/>
            <a:ext cx="5486400" cy="566738"/>
          </a:xfrm>
        </p:spPr>
        <p:txBody>
          <a:bodyPr/>
          <a:lstStyle/>
          <a:p>
            <a:pPr algn="ctr"/>
            <a:r>
              <a:rPr lang="en-US" dirty="0" smtClean="0"/>
              <a:t>The Atomic Bomb and the End of World War II</a:t>
            </a:r>
            <a:endParaRPr lang="en-US" dirty="0"/>
          </a:p>
        </p:txBody>
      </p:sp>
      <p:pic>
        <p:nvPicPr>
          <p:cNvPr id="5" name="Picture Placeholder 4" descr="006 - Copy.jpg"/>
          <p:cNvPicPr>
            <a:picLocks noGrp="1" noChangeAspect="1"/>
          </p:cNvPicPr>
          <p:nvPr>
            <p:ph type="pic" idx="1"/>
          </p:nvPr>
        </p:nvPicPr>
        <p:blipFill>
          <a:blip r:embed="rId3" cstate="print"/>
          <a:srcRect l="4565" r="4565"/>
          <a:stretch>
            <a:fillRect/>
          </a:stretch>
        </p:blipFill>
        <p:spPr>
          <a:xfrm>
            <a:off x="1828800" y="1066800"/>
            <a:ext cx="5486400" cy="4114800"/>
          </a:xfrm>
        </p:spPr>
      </p:pic>
      <p:sp>
        <p:nvSpPr>
          <p:cNvPr id="4" name="Text Placeholder 3"/>
          <p:cNvSpPr>
            <a:spLocks noGrp="1"/>
          </p:cNvSpPr>
          <p:nvPr>
            <p:ph type="body" sz="half" idx="2"/>
          </p:nvPr>
        </p:nvSpPr>
        <p:spPr>
          <a:xfrm>
            <a:off x="1828800" y="5791200"/>
            <a:ext cx="5486400" cy="804862"/>
          </a:xfrm>
        </p:spPr>
        <p:txBody>
          <a:bodyPr>
            <a:normAutofit fontScale="70000" lnSpcReduction="20000"/>
          </a:bodyPr>
          <a:lstStyle/>
          <a:p>
            <a:pPr algn="ctr"/>
            <a:r>
              <a:rPr lang="en-US" dirty="0" smtClean="0"/>
              <a:t>The atomic bombs dropped on Japan ended World War 2 and the plant closed on W-J Day, September 2, 1945. The P&amp;W plant played no role in the Manhattan project that developed the bombs, but in 1949 a contractor to the US Atomic Energy Commission (Bendix) began to support the US post war nuclear weapons program. A successor contractor (Honeywell Federal Manufacturing &amp; Technologies) continues to make non-nuclear weapons components to this day.</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0"/>
            <a:ext cx="5486400" cy="566738"/>
          </a:xfrm>
        </p:spPr>
        <p:txBody>
          <a:bodyPr/>
          <a:lstStyle/>
          <a:p>
            <a:pPr algn="ctr"/>
            <a:r>
              <a:rPr lang="en-US" dirty="0" smtClean="0"/>
              <a:t>The Empty Plant: 1945-1949</a:t>
            </a:r>
            <a:endParaRPr lang="en-US" dirty="0"/>
          </a:p>
        </p:txBody>
      </p:sp>
      <p:pic>
        <p:nvPicPr>
          <p:cNvPr id="5" name="Picture Placeholder 4" descr="Pratt and Whitney at the end of WWII.jpg"/>
          <p:cNvPicPr>
            <a:picLocks noGrp="1" noChangeAspect="1"/>
          </p:cNvPicPr>
          <p:nvPr>
            <p:ph type="pic" idx="1"/>
          </p:nvPr>
        </p:nvPicPr>
        <p:blipFill>
          <a:blip r:embed="rId3"/>
          <a:srcRect l="2104" t="11034" r="16993" b="13040"/>
          <a:stretch>
            <a:fillRect/>
          </a:stretch>
        </p:blipFill>
        <p:spPr>
          <a:xfrm>
            <a:off x="1828800" y="609600"/>
            <a:ext cx="5486400" cy="3749040"/>
          </a:xfrm>
        </p:spPr>
      </p:pic>
      <p:sp>
        <p:nvSpPr>
          <p:cNvPr id="4" name="Text Placeholder 3"/>
          <p:cNvSpPr>
            <a:spLocks noGrp="1"/>
          </p:cNvSpPr>
          <p:nvPr>
            <p:ph type="body" sz="half" idx="2"/>
          </p:nvPr>
        </p:nvSpPr>
        <p:spPr>
          <a:xfrm>
            <a:off x="1981200" y="5257800"/>
            <a:ext cx="5486400" cy="804862"/>
          </a:xfrm>
        </p:spPr>
        <p:txBody>
          <a:bodyPr>
            <a:normAutofit fontScale="92500" lnSpcReduction="10000"/>
          </a:bodyPr>
          <a:lstStyle/>
          <a:p>
            <a:r>
              <a:rPr lang="en-US" dirty="0" smtClean="0"/>
              <a:t>The plant was idle from 1945 to 1949, except  for use to store war surplus (tires, sugar, etc) . Some space was also used by local contactors such  as the Lingle Refrigeration who produced commercial products as walk-in coolers for food storage</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5257800"/>
            <a:ext cx="5486400" cy="566738"/>
          </a:xfrm>
        </p:spPr>
        <p:txBody>
          <a:bodyPr/>
          <a:lstStyle/>
          <a:p>
            <a:pPr algn="ctr"/>
            <a:r>
              <a:rPr lang="en-US" dirty="0" smtClean="0"/>
              <a:t>The Banshee Jet Engine Powered Fighter</a:t>
            </a:r>
            <a:endParaRPr lang="en-US" dirty="0"/>
          </a:p>
        </p:txBody>
      </p:sp>
      <p:pic>
        <p:nvPicPr>
          <p:cNvPr id="6" name="Picture Placeholder 5" descr="Banshee002.jpg"/>
          <p:cNvPicPr>
            <a:picLocks noGrp="1" noChangeAspect="1"/>
          </p:cNvPicPr>
          <p:nvPr>
            <p:ph type="pic" idx="1"/>
          </p:nvPr>
        </p:nvPicPr>
        <p:blipFill>
          <a:blip r:embed="rId3"/>
          <a:srcRect t="22909" b="22909"/>
          <a:stretch>
            <a:fillRect/>
          </a:stretch>
        </p:blipFill>
        <p:spPr>
          <a:xfrm>
            <a:off x="1524000" y="457200"/>
            <a:ext cx="5486400" cy="4572000"/>
          </a:xfrm>
        </p:spPr>
      </p:pic>
      <p:sp>
        <p:nvSpPr>
          <p:cNvPr id="4" name="Text Placeholder 3"/>
          <p:cNvSpPr>
            <a:spLocks noGrp="1"/>
          </p:cNvSpPr>
          <p:nvPr>
            <p:ph type="body" sz="half" idx="2"/>
          </p:nvPr>
        </p:nvSpPr>
        <p:spPr>
          <a:xfrm>
            <a:off x="1600200" y="5867400"/>
            <a:ext cx="5486400" cy="804862"/>
          </a:xfrm>
        </p:spPr>
        <p:txBody>
          <a:bodyPr/>
          <a:lstStyle/>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410200"/>
            <a:ext cx="5486400" cy="914400"/>
          </a:xfrm>
        </p:spPr>
        <p:txBody>
          <a:bodyPr>
            <a:normAutofit fontScale="90000"/>
          </a:bodyPr>
          <a:lstStyle/>
          <a:p>
            <a:pPr algn="ctr"/>
            <a:r>
              <a:rPr lang="en-US" dirty="0" smtClean="0"/>
              <a:t>The J34 Jet Engine-produced by the Westinghouse Aviation Jet Engine Company of Missouri</a:t>
            </a:r>
            <a:br>
              <a:rPr lang="en-US" dirty="0" smtClean="0"/>
            </a:br>
            <a:r>
              <a:rPr lang="en-US" dirty="0" smtClean="0"/>
              <a:t>(from 1949 to 1960)</a:t>
            </a:r>
            <a:endParaRPr lang="en-US" dirty="0"/>
          </a:p>
        </p:txBody>
      </p:sp>
      <p:pic>
        <p:nvPicPr>
          <p:cNvPr id="5" name="Picture Placeholder 4" descr="J34 Turbojet Engine.jpg"/>
          <p:cNvPicPr>
            <a:picLocks noGrp="1" noChangeAspect="1"/>
          </p:cNvPicPr>
          <p:nvPr>
            <p:ph type="pic" idx="1"/>
          </p:nvPr>
        </p:nvPicPr>
        <p:blipFill>
          <a:blip r:embed="rId3" cstate="print"/>
          <a:srcRect t="3" b="3"/>
          <a:stretch>
            <a:fillRect/>
          </a:stretch>
        </p:blipFill>
        <p:spPr>
          <a:xfrm>
            <a:off x="1409700" y="685800"/>
            <a:ext cx="6324600" cy="474345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029200"/>
            <a:ext cx="5486400" cy="566738"/>
          </a:xfrm>
        </p:spPr>
        <p:txBody>
          <a:bodyPr/>
          <a:lstStyle/>
          <a:p>
            <a:pPr algn="ctr"/>
            <a:r>
              <a:rPr lang="en-US" dirty="0" smtClean="0"/>
              <a:t>The Panther Jet Engine Powered Fighter</a:t>
            </a:r>
            <a:endParaRPr lang="en-US" dirty="0"/>
          </a:p>
        </p:txBody>
      </p:sp>
      <p:pic>
        <p:nvPicPr>
          <p:cNvPr id="5" name="Picture Placeholder 4" descr="f9f%20panther.jpg"/>
          <p:cNvPicPr>
            <a:picLocks noGrp="1" noChangeAspect="1"/>
          </p:cNvPicPr>
          <p:nvPr>
            <p:ph type="pic" idx="1"/>
          </p:nvPr>
        </p:nvPicPr>
        <p:blipFill>
          <a:blip r:embed="rId3"/>
          <a:srcRect l="7312" r="7312"/>
          <a:stretch>
            <a:fillRect/>
          </a:stretch>
        </p:blipFill>
        <p:spPr>
          <a:xfrm>
            <a:off x="1828800" y="685800"/>
            <a:ext cx="5486400" cy="4114800"/>
          </a:xfrm>
        </p:spPr>
      </p:pic>
      <p:sp>
        <p:nvSpPr>
          <p:cNvPr id="4" name="Text Placeholder 3"/>
          <p:cNvSpPr>
            <a:spLocks noGrp="1"/>
          </p:cNvSpPr>
          <p:nvPr>
            <p:ph type="body" sz="half" idx="2"/>
          </p:nvPr>
        </p:nvSpPr>
        <p:spPr>
          <a:xfrm>
            <a:off x="1828800" y="5715000"/>
            <a:ext cx="5486400" cy="804862"/>
          </a:xfrm>
        </p:spPr>
        <p:txBody>
          <a:bodyPr/>
          <a:lstStyle/>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105400"/>
            <a:ext cx="5486400" cy="566738"/>
          </a:xfrm>
        </p:spPr>
        <p:txBody>
          <a:bodyPr/>
          <a:lstStyle/>
          <a:p>
            <a:pPr algn="ctr"/>
            <a:r>
              <a:rPr lang="en-US" dirty="0" smtClean="0"/>
              <a:t>The Goblin Jet Engine Powered Drone Plane</a:t>
            </a:r>
            <a:endParaRPr lang="en-US" dirty="0"/>
          </a:p>
        </p:txBody>
      </p:sp>
      <p:pic>
        <p:nvPicPr>
          <p:cNvPr id="5" name="Picture Placeholder 4" descr="xf85.jpg"/>
          <p:cNvPicPr>
            <a:picLocks noGrp="1" noChangeAspect="1"/>
          </p:cNvPicPr>
          <p:nvPr>
            <p:ph type="pic" idx="1"/>
          </p:nvPr>
        </p:nvPicPr>
        <p:blipFill>
          <a:blip r:embed="rId3"/>
          <a:srcRect l="10914" r="10914"/>
          <a:stretch>
            <a:fillRect/>
          </a:stretch>
        </p:blipFill>
        <p:spPr>
          <a:xfrm>
            <a:off x="1676400" y="685800"/>
            <a:ext cx="5486400" cy="4114800"/>
          </a:xfrm>
        </p:spPr>
      </p:pic>
      <p:sp>
        <p:nvSpPr>
          <p:cNvPr id="4" name="Text Placeholder 3"/>
          <p:cNvSpPr>
            <a:spLocks noGrp="1"/>
          </p:cNvSpPr>
          <p:nvPr>
            <p:ph type="body" sz="half" idx="2"/>
          </p:nvPr>
        </p:nvSpPr>
        <p:spPr>
          <a:xfrm>
            <a:off x="1828800" y="5791200"/>
            <a:ext cx="5486400" cy="804862"/>
          </a:xfrm>
        </p:spPr>
        <p:txBody>
          <a:bodyPr/>
          <a:lstStyle/>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KCP History Project\Bannister Federal Complex-History.png"/>
          <p:cNvPicPr>
            <a:picLocks noChangeAspect="1" noChangeArrowheads="1"/>
          </p:cNvPicPr>
          <p:nvPr/>
        </p:nvPicPr>
        <p:blipFill>
          <a:blip r:embed="rId3"/>
          <a:srcRect/>
          <a:stretch>
            <a:fillRect/>
          </a:stretch>
        </p:blipFill>
        <p:spPr bwMode="auto">
          <a:xfrm>
            <a:off x="-436563" y="-1618457"/>
            <a:ext cx="9580563" cy="16952913"/>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648200"/>
            <a:ext cx="5486400" cy="1066800"/>
          </a:xfrm>
        </p:spPr>
        <p:txBody>
          <a:bodyPr>
            <a:normAutofit/>
          </a:bodyPr>
          <a:lstStyle/>
          <a:p>
            <a:pPr algn="ctr"/>
            <a:r>
              <a:rPr lang="en-US" dirty="0" smtClean="0"/>
              <a:t>The J34 Jet Engine-produced by the Westinghouse Aviation Jet Engine Company of Missouri</a:t>
            </a:r>
            <a:br>
              <a:rPr lang="en-US" dirty="0" smtClean="0"/>
            </a:br>
            <a:r>
              <a:rPr lang="en-US" dirty="0" smtClean="0"/>
              <a:t>(from 1949 to 1960)</a:t>
            </a:r>
            <a:endParaRPr lang="en-US" dirty="0"/>
          </a:p>
        </p:txBody>
      </p:sp>
      <p:pic>
        <p:nvPicPr>
          <p:cNvPr id="5" name="Picture Placeholder 4" descr="J34 Turbojet Engine.jpg"/>
          <p:cNvPicPr>
            <a:picLocks noGrp="1" noChangeAspect="1"/>
          </p:cNvPicPr>
          <p:nvPr>
            <p:ph type="pic" idx="1"/>
          </p:nvPr>
        </p:nvPicPr>
        <p:blipFill>
          <a:blip r:embed="rId3" cstate="print"/>
          <a:srcRect t="3" b="3"/>
          <a:stretch>
            <a:fillRect/>
          </a:stretch>
        </p:blipFill>
        <p:spPr>
          <a:xfrm>
            <a:off x="1676400" y="152400"/>
            <a:ext cx="5486400" cy="4114800"/>
          </a:xfrm>
        </p:spPr>
      </p:pic>
      <p:sp>
        <p:nvSpPr>
          <p:cNvPr id="4" name="Text Placeholder 3"/>
          <p:cNvSpPr>
            <a:spLocks noGrp="1"/>
          </p:cNvSpPr>
          <p:nvPr>
            <p:ph type="body" sz="half" idx="2"/>
          </p:nvPr>
        </p:nvSpPr>
        <p:spPr>
          <a:xfrm>
            <a:off x="1828800" y="5715000"/>
            <a:ext cx="5486400" cy="804862"/>
          </a:xfrm>
        </p:spPr>
        <p:txBody>
          <a:bodyPr/>
          <a:lstStyle/>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4419600"/>
            <a:ext cx="5486400" cy="566738"/>
          </a:xfrm>
        </p:spPr>
        <p:txBody>
          <a:bodyPr>
            <a:normAutofit fontScale="90000"/>
          </a:bodyPr>
          <a:lstStyle/>
          <a:p>
            <a:pPr algn="ctr"/>
            <a:r>
              <a:rPr lang="en-US" dirty="0" smtClean="0"/>
              <a:t>This schematic picture shows the parts of the engine that fed fuel to and powered to jet</a:t>
            </a:r>
            <a:endParaRPr lang="en-US" dirty="0"/>
          </a:p>
        </p:txBody>
      </p:sp>
      <p:pic>
        <p:nvPicPr>
          <p:cNvPr id="5" name="Picture Placeholder 4" descr="J34-WE-46 Fuel System Schematic.jpg"/>
          <p:cNvPicPr>
            <a:picLocks noGrp="1" noChangeAspect="1"/>
          </p:cNvPicPr>
          <p:nvPr>
            <p:ph type="pic" idx="1"/>
          </p:nvPr>
        </p:nvPicPr>
        <p:blipFill>
          <a:blip r:embed="rId3" cstate="print"/>
          <a:srcRect l="5556" r="5556"/>
          <a:stretch>
            <a:fillRect/>
          </a:stretch>
        </p:blipFill>
        <p:spPr>
          <a:xfrm>
            <a:off x="1828800" y="304800"/>
            <a:ext cx="5486400" cy="4114800"/>
          </a:xfrm>
        </p:spPr>
      </p:pic>
      <p:sp>
        <p:nvSpPr>
          <p:cNvPr id="4" name="Text Placeholder 3"/>
          <p:cNvSpPr>
            <a:spLocks noGrp="1"/>
          </p:cNvSpPr>
          <p:nvPr>
            <p:ph type="body" sz="half" idx="2"/>
          </p:nvPr>
        </p:nvSpPr>
        <p:spPr>
          <a:xfrm>
            <a:off x="1828800" y="5257800"/>
            <a:ext cx="5486400" cy="804862"/>
          </a:xfrm>
        </p:spPr>
        <p:txBody>
          <a:bodyPr/>
          <a:lstStyle/>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257800"/>
            <a:ext cx="5486400" cy="566738"/>
          </a:xfrm>
        </p:spPr>
        <p:txBody>
          <a:bodyPr>
            <a:normAutofit fontScale="90000"/>
          </a:bodyPr>
          <a:lstStyle/>
          <a:p>
            <a:r>
              <a:rPr lang="en-US" dirty="0" smtClean="0"/>
              <a:t>Picture # 1 of two pictures showing the important lubrication sub-system of the J34 engine.</a:t>
            </a:r>
            <a:endParaRPr lang="en-US" dirty="0"/>
          </a:p>
        </p:txBody>
      </p:sp>
      <p:pic>
        <p:nvPicPr>
          <p:cNvPr id="5" name="Picture Placeholder 4" descr="J34-WE-36 Lub System Schematic.jpg"/>
          <p:cNvPicPr>
            <a:picLocks noGrp="1" noChangeAspect="1"/>
          </p:cNvPicPr>
          <p:nvPr>
            <p:ph type="pic" idx="1"/>
          </p:nvPr>
        </p:nvPicPr>
        <p:blipFill>
          <a:blip r:embed="rId3" cstate="print"/>
          <a:srcRect l="5556" r="5556"/>
          <a:stretch>
            <a:fillRect/>
          </a:stretch>
        </p:blipFill>
        <p:spPr>
          <a:xfrm>
            <a:off x="1181100" y="0"/>
            <a:ext cx="6781800" cy="5086350"/>
          </a:xfrm>
        </p:spPr>
      </p:pic>
      <p:sp>
        <p:nvSpPr>
          <p:cNvPr id="4" name="Text Placeholder 3"/>
          <p:cNvSpPr>
            <a:spLocks noGrp="1"/>
          </p:cNvSpPr>
          <p:nvPr>
            <p:ph type="body" sz="half" idx="2"/>
          </p:nvPr>
        </p:nvSpPr>
        <p:spPr>
          <a:xfrm>
            <a:off x="1828800" y="5791200"/>
            <a:ext cx="5486400" cy="804862"/>
          </a:xfrm>
        </p:spPr>
        <p:txBody>
          <a:bodyPr/>
          <a:lstStyle/>
          <a:p>
            <a:r>
              <a:rPr lang="en-US" dirty="0" smtClean="0"/>
              <a:t>This schematic picture shows the parts of the engine that lubricated the moving parts in the jet engine, and includes the  color code legend that identifies various parts of the lubrication flow (See next picture also).</a:t>
            </a: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495800"/>
            <a:ext cx="5486400" cy="566738"/>
          </a:xfrm>
        </p:spPr>
        <p:txBody>
          <a:bodyPr>
            <a:normAutofit fontScale="90000"/>
          </a:bodyPr>
          <a:lstStyle/>
          <a:p>
            <a:r>
              <a:rPr lang="en-US" dirty="0" smtClean="0"/>
              <a:t>Picture # 2 of two pictures showing the important lubrication sub-system of the J34 engine.</a:t>
            </a:r>
            <a:endParaRPr lang="en-US" dirty="0"/>
          </a:p>
        </p:txBody>
      </p:sp>
      <p:pic>
        <p:nvPicPr>
          <p:cNvPr id="5" name="Picture Placeholder 4" descr="J34-WE-46 Lubrication System Schematic.jpg"/>
          <p:cNvPicPr>
            <a:picLocks noGrp="1" noChangeAspect="1"/>
          </p:cNvPicPr>
          <p:nvPr>
            <p:ph type="pic" idx="1"/>
          </p:nvPr>
        </p:nvPicPr>
        <p:blipFill>
          <a:blip r:embed="rId3" cstate="print"/>
          <a:srcRect l="5556" r="5556"/>
          <a:stretch>
            <a:fillRect/>
          </a:stretch>
        </p:blipFill>
        <p:spPr>
          <a:xfrm>
            <a:off x="1828800" y="0"/>
            <a:ext cx="5486400" cy="4114800"/>
          </a:xfrm>
        </p:spPr>
      </p:pic>
      <p:sp>
        <p:nvSpPr>
          <p:cNvPr id="4" name="Text Placeholder 3"/>
          <p:cNvSpPr>
            <a:spLocks noGrp="1"/>
          </p:cNvSpPr>
          <p:nvPr>
            <p:ph type="body" sz="half" idx="2"/>
          </p:nvPr>
        </p:nvSpPr>
        <p:spPr>
          <a:xfrm>
            <a:off x="1828800" y="5105400"/>
            <a:ext cx="5486400" cy="804862"/>
          </a:xfrm>
        </p:spPr>
        <p:txBody>
          <a:bodyPr/>
          <a:lstStyle/>
          <a:p>
            <a:r>
              <a:rPr lang="en-US" dirty="0" smtClean="0"/>
              <a:t>This schematic picture shows the parts of the engine that lubricated the moving parts in the jet engine.</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343400"/>
            <a:ext cx="5486400" cy="566738"/>
          </a:xfrm>
        </p:spPr>
        <p:txBody>
          <a:bodyPr>
            <a:normAutofit fontScale="90000"/>
          </a:bodyPr>
          <a:lstStyle/>
          <a:p>
            <a:pPr algn="ctr"/>
            <a:r>
              <a:rPr lang="en-US" dirty="0" smtClean="0"/>
              <a:t>The pieces of the J34 jet engine-Details shown in the next xx pictures</a:t>
            </a:r>
            <a:endParaRPr lang="en-US" dirty="0"/>
          </a:p>
        </p:txBody>
      </p:sp>
      <p:pic>
        <p:nvPicPr>
          <p:cNvPr id="5" name="Picture Placeholder 4" descr="J34-WE-48 Turbine Engine Cutaway.jpg"/>
          <p:cNvPicPr>
            <a:picLocks noGrp="1" noChangeAspect="1"/>
          </p:cNvPicPr>
          <p:nvPr>
            <p:ph type="pic" idx="1"/>
          </p:nvPr>
        </p:nvPicPr>
        <p:blipFill>
          <a:blip r:embed="rId3" cstate="print"/>
          <a:srcRect l="5556" r="5556"/>
          <a:stretch>
            <a:fillRect/>
          </a:stretch>
        </p:blipFill>
        <p:spPr>
          <a:xfrm>
            <a:off x="1828800" y="0"/>
            <a:ext cx="5486400" cy="4114800"/>
          </a:xfrm>
        </p:spPr>
      </p:pic>
      <p:sp>
        <p:nvSpPr>
          <p:cNvPr id="4" name="Text Placeholder 3"/>
          <p:cNvSpPr>
            <a:spLocks noGrp="1"/>
          </p:cNvSpPr>
          <p:nvPr>
            <p:ph type="body" sz="half" idx="2"/>
          </p:nvPr>
        </p:nvSpPr>
        <p:spPr>
          <a:xfrm>
            <a:off x="1828800" y="5181600"/>
            <a:ext cx="5486400" cy="804862"/>
          </a:xfrm>
        </p:spPr>
        <p:txBody>
          <a:bodyPr/>
          <a:lstStyle/>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343400"/>
            <a:ext cx="5486400" cy="566738"/>
          </a:xfrm>
        </p:spPr>
        <p:txBody>
          <a:bodyPr/>
          <a:lstStyle/>
          <a:p>
            <a:endParaRPr lang="en-US" dirty="0"/>
          </a:p>
        </p:txBody>
      </p:sp>
      <p:pic>
        <p:nvPicPr>
          <p:cNvPr id="5" name="Picture Placeholder 4" descr="J34-WE-48 Compressor Rotor Cutaway.jpg"/>
          <p:cNvPicPr>
            <a:picLocks noGrp="1" noChangeAspect="1"/>
          </p:cNvPicPr>
          <p:nvPr>
            <p:ph type="pic" idx="1"/>
          </p:nvPr>
        </p:nvPicPr>
        <p:blipFill>
          <a:blip r:embed="rId3" cstate="print"/>
          <a:srcRect l="5556" r="5556"/>
          <a:stretch>
            <a:fillRect/>
          </a:stretch>
        </p:blipFill>
        <p:spPr>
          <a:xfrm>
            <a:off x="1828800" y="0"/>
            <a:ext cx="5486400" cy="4114800"/>
          </a:xfrm>
        </p:spPr>
      </p:pic>
      <p:sp>
        <p:nvSpPr>
          <p:cNvPr id="4" name="Text Placeholder 3"/>
          <p:cNvSpPr>
            <a:spLocks noGrp="1"/>
          </p:cNvSpPr>
          <p:nvPr>
            <p:ph type="body" sz="half" idx="2"/>
          </p:nvPr>
        </p:nvSpPr>
        <p:spPr>
          <a:xfrm>
            <a:off x="1828800" y="5257800"/>
            <a:ext cx="5486400" cy="804862"/>
          </a:xfrm>
        </p:spPr>
        <p:txBody>
          <a:bodyPr/>
          <a:lstStyle/>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267200"/>
            <a:ext cx="5486400" cy="566738"/>
          </a:xfrm>
        </p:spPr>
        <p:txBody>
          <a:bodyPr/>
          <a:lstStyle/>
          <a:p>
            <a:endParaRPr lang="en-US" dirty="0"/>
          </a:p>
        </p:txBody>
      </p:sp>
      <p:pic>
        <p:nvPicPr>
          <p:cNvPr id="5" name="Picture Placeholder 4" descr="J34-WE-48 Compressor Housing Assembly.jpg"/>
          <p:cNvPicPr>
            <a:picLocks noGrp="1" noChangeAspect="1"/>
          </p:cNvPicPr>
          <p:nvPr>
            <p:ph type="pic" idx="1"/>
          </p:nvPr>
        </p:nvPicPr>
        <p:blipFill>
          <a:blip r:embed="rId3" cstate="print"/>
          <a:srcRect l="5556" r="5556"/>
          <a:stretch>
            <a:fillRect/>
          </a:stretch>
        </p:blipFill>
        <p:spPr>
          <a:xfrm>
            <a:off x="1828800" y="0"/>
            <a:ext cx="5486400" cy="4114800"/>
          </a:xfrm>
        </p:spPr>
      </p:pic>
      <p:sp>
        <p:nvSpPr>
          <p:cNvPr id="4" name="Text Placeholder 3"/>
          <p:cNvSpPr>
            <a:spLocks noGrp="1"/>
          </p:cNvSpPr>
          <p:nvPr>
            <p:ph type="body" sz="half" idx="2"/>
          </p:nvPr>
        </p:nvSpPr>
        <p:spPr>
          <a:xfrm>
            <a:off x="1828800" y="5105400"/>
            <a:ext cx="5486400" cy="804862"/>
          </a:xfrm>
        </p:spPr>
        <p:txBody>
          <a:bodyPr/>
          <a:lstStyle/>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343400"/>
            <a:ext cx="5486400" cy="566738"/>
          </a:xfrm>
        </p:spPr>
        <p:txBody>
          <a:bodyPr/>
          <a:lstStyle/>
          <a:p>
            <a:endParaRPr lang="en-US" dirty="0"/>
          </a:p>
        </p:txBody>
      </p:sp>
      <p:pic>
        <p:nvPicPr>
          <p:cNvPr id="5" name="Picture Placeholder 4" descr="J34-WE-48 Compressor Support Assembly, Power Takeoff Gearbox, and Drive Shafts.jpg"/>
          <p:cNvPicPr>
            <a:picLocks noGrp="1" noChangeAspect="1"/>
          </p:cNvPicPr>
          <p:nvPr>
            <p:ph type="pic" idx="1"/>
          </p:nvPr>
        </p:nvPicPr>
        <p:blipFill>
          <a:blip r:embed="rId3" cstate="print"/>
          <a:srcRect l="5556" r="5556"/>
          <a:stretch>
            <a:fillRect/>
          </a:stretch>
        </p:blipFill>
        <p:spPr>
          <a:xfrm>
            <a:off x="1676400" y="0"/>
            <a:ext cx="5486400" cy="4114800"/>
          </a:xfrm>
        </p:spPr>
      </p:pic>
      <p:sp>
        <p:nvSpPr>
          <p:cNvPr id="4" name="Text Placeholder 3"/>
          <p:cNvSpPr>
            <a:spLocks noGrp="1"/>
          </p:cNvSpPr>
          <p:nvPr>
            <p:ph type="body" sz="half" idx="2"/>
          </p:nvPr>
        </p:nvSpPr>
        <p:spPr>
          <a:xfrm>
            <a:off x="1828800" y="5181600"/>
            <a:ext cx="5486400" cy="804862"/>
          </a:xfrm>
        </p:spPr>
        <p:txBody>
          <a:bodyPr/>
          <a:lstStyle/>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419600"/>
            <a:ext cx="5486400" cy="566738"/>
          </a:xfrm>
        </p:spPr>
        <p:txBody>
          <a:bodyPr/>
          <a:lstStyle/>
          <a:p>
            <a:endParaRPr lang="en-US" dirty="0"/>
          </a:p>
        </p:txBody>
      </p:sp>
      <p:pic>
        <p:nvPicPr>
          <p:cNvPr id="5" name="Picture Placeholder 4" descr="J34 Combution Chamber Liner Nomenclature Guide.jpg"/>
          <p:cNvPicPr>
            <a:picLocks noGrp="1" noChangeAspect="1"/>
          </p:cNvPicPr>
          <p:nvPr>
            <p:ph type="pic" idx="1"/>
          </p:nvPr>
        </p:nvPicPr>
        <p:blipFill>
          <a:blip r:embed="rId3" cstate="print"/>
          <a:srcRect l="5556" r="5556"/>
          <a:stretch>
            <a:fillRect/>
          </a:stretch>
        </p:blipFill>
        <p:spPr>
          <a:xfrm>
            <a:off x="1828800" y="0"/>
            <a:ext cx="5486400" cy="4114800"/>
          </a:xfrm>
        </p:spPr>
      </p:pic>
      <p:sp>
        <p:nvSpPr>
          <p:cNvPr id="4" name="Text Placeholder 3"/>
          <p:cNvSpPr>
            <a:spLocks noGrp="1"/>
          </p:cNvSpPr>
          <p:nvPr>
            <p:ph type="body" sz="half" idx="2"/>
          </p:nvPr>
        </p:nvSpPr>
        <p:spPr>
          <a:xfrm>
            <a:off x="1828800" y="5105400"/>
            <a:ext cx="5486400" cy="804862"/>
          </a:xfrm>
        </p:spPr>
        <p:txBody>
          <a:bodyPr/>
          <a:lstStyle/>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267200"/>
            <a:ext cx="5486400" cy="566738"/>
          </a:xfrm>
        </p:spPr>
        <p:txBody>
          <a:bodyPr/>
          <a:lstStyle/>
          <a:p>
            <a:endParaRPr lang="en-US" dirty="0"/>
          </a:p>
        </p:txBody>
      </p:sp>
      <p:pic>
        <p:nvPicPr>
          <p:cNvPr id="5" name="Picture Placeholder 4" descr="J34-WE-48 Combustion Chamber Assembly Cutaway.jpg"/>
          <p:cNvPicPr>
            <a:picLocks noGrp="1" noChangeAspect="1"/>
          </p:cNvPicPr>
          <p:nvPr>
            <p:ph type="pic" idx="1"/>
          </p:nvPr>
        </p:nvPicPr>
        <p:blipFill>
          <a:blip r:embed="rId3" cstate="print"/>
          <a:srcRect l="5556" r="5556"/>
          <a:stretch>
            <a:fillRect/>
          </a:stretch>
        </p:blipFill>
        <p:spPr>
          <a:xfrm>
            <a:off x="1828800" y="0"/>
            <a:ext cx="5486400" cy="4114800"/>
          </a:xfrm>
        </p:spPr>
      </p:pic>
      <p:sp>
        <p:nvSpPr>
          <p:cNvPr id="4" name="Text Placeholder 3"/>
          <p:cNvSpPr>
            <a:spLocks noGrp="1"/>
          </p:cNvSpPr>
          <p:nvPr>
            <p:ph type="body" sz="half" idx="2"/>
          </p:nvPr>
        </p:nvSpPr>
        <p:spPr>
          <a:xfrm>
            <a:off x="2057400" y="4953000"/>
            <a:ext cx="5486400" cy="804862"/>
          </a:xfrm>
        </p:spPr>
        <p:txBody>
          <a:bodyPr/>
          <a:lstStyle/>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Bannister Federal Complex Today</a:t>
            </a:r>
            <a:endParaRPr lang="en-US" dirty="0"/>
          </a:p>
        </p:txBody>
      </p:sp>
      <p:pic>
        <p:nvPicPr>
          <p:cNvPr id="5" name="Picture Placeholder 4" descr="KCP airial view-1.tif"/>
          <p:cNvPicPr>
            <a:picLocks noGrp="1" noChangeAspect="1"/>
          </p:cNvPicPr>
          <p:nvPr>
            <p:ph type="pic" idx="1"/>
          </p:nvPr>
        </p:nvPicPr>
        <p:blipFill>
          <a:blip r:embed="rId3" cstate="print"/>
          <a:srcRect t="3125" b="3125"/>
          <a:stretch>
            <a:fillRect/>
          </a:stretch>
        </p:blipFill>
        <p:spPr/>
      </p:pic>
      <p:sp>
        <p:nvSpPr>
          <p:cNvPr id="4" name="Text Placeholder 3"/>
          <p:cNvSpPr>
            <a:spLocks noGrp="1"/>
          </p:cNvSpPr>
          <p:nvPr>
            <p:ph type="body" sz="half" idx="2"/>
          </p:nvPr>
        </p:nvSpPr>
        <p:spPr/>
        <p:txBody>
          <a:bodyPr/>
          <a:lstStyle/>
          <a:p>
            <a:r>
              <a:rPr lang="en-US" dirty="0" smtClean="0"/>
              <a:t>The History of the site and how it changed with time Follows on the next xx photos</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114800"/>
            <a:ext cx="5486400" cy="566738"/>
          </a:xfrm>
        </p:spPr>
        <p:txBody>
          <a:bodyPr/>
          <a:lstStyle/>
          <a:p>
            <a:endParaRPr lang="en-US" dirty="0"/>
          </a:p>
        </p:txBody>
      </p:sp>
      <p:pic>
        <p:nvPicPr>
          <p:cNvPr id="5" name="Picture Placeholder 4" descr="J34-WE-36 No.1 Brg. Support.jpg"/>
          <p:cNvPicPr>
            <a:picLocks noGrp="1" noChangeAspect="1"/>
          </p:cNvPicPr>
          <p:nvPr>
            <p:ph type="pic" idx="1"/>
          </p:nvPr>
        </p:nvPicPr>
        <p:blipFill>
          <a:blip r:embed="rId3" cstate="print"/>
          <a:srcRect l="4905" r="4905"/>
          <a:stretch>
            <a:fillRect/>
          </a:stretch>
        </p:blipFill>
        <p:spPr>
          <a:xfrm>
            <a:off x="1828800" y="0"/>
            <a:ext cx="5486400" cy="4114800"/>
          </a:xfrm>
        </p:spPr>
      </p:pic>
      <p:sp>
        <p:nvSpPr>
          <p:cNvPr id="4" name="Text Placeholder 3"/>
          <p:cNvSpPr>
            <a:spLocks noGrp="1"/>
          </p:cNvSpPr>
          <p:nvPr>
            <p:ph type="body" sz="half" idx="2"/>
          </p:nvPr>
        </p:nvSpPr>
        <p:spPr>
          <a:xfrm>
            <a:off x="1828800" y="4953000"/>
            <a:ext cx="5486400" cy="804862"/>
          </a:xfrm>
        </p:spPr>
        <p:txBody>
          <a:bodyPr/>
          <a:lstStyle/>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191000"/>
            <a:ext cx="5486400" cy="566738"/>
          </a:xfrm>
        </p:spPr>
        <p:txBody>
          <a:bodyPr/>
          <a:lstStyle/>
          <a:p>
            <a:endParaRPr lang="en-US" dirty="0"/>
          </a:p>
        </p:txBody>
      </p:sp>
      <p:pic>
        <p:nvPicPr>
          <p:cNvPr id="5" name="Picture Placeholder 4" descr="J34-WE-46 Compressor Housing Assembly.jpg"/>
          <p:cNvPicPr>
            <a:picLocks noGrp="1" noChangeAspect="1"/>
          </p:cNvPicPr>
          <p:nvPr>
            <p:ph type="pic" idx="1"/>
          </p:nvPr>
        </p:nvPicPr>
        <p:blipFill>
          <a:blip r:embed="rId3" cstate="print"/>
          <a:srcRect l="5556" r="5556"/>
          <a:stretch>
            <a:fillRect/>
          </a:stretch>
        </p:blipFill>
        <p:spPr>
          <a:xfrm>
            <a:off x="1600200" y="0"/>
            <a:ext cx="5486400" cy="4114800"/>
          </a:xfrm>
        </p:spPr>
      </p:pic>
      <p:sp>
        <p:nvSpPr>
          <p:cNvPr id="4" name="Text Placeholder 3"/>
          <p:cNvSpPr>
            <a:spLocks noGrp="1"/>
          </p:cNvSpPr>
          <p:nvPr>
            <p:ph type="body" sz="half" idx="2"/>
          </p:nvPr>
        </p:nvSpPr>
        <p:spPr>
          <a:xfrm>
            <a:off x="1828800" y="4876800"/>
            <a:ext cx="5486400" cy="804862"/>
          </a:xfrm>
        </p:spPr>
        <p:txBody>
          <a:bodyPr/>
          <a:lstStyle/>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114800"/>
            <a:ext cx="5486400" cy="566738"/>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
            </a:r>
            <a:br>
              <a:rPr lang="en-US" dirty="0" smtClean="0"/>
            </a:br>
            <a:r>
              <a:rPr lang="en-US" dirty="0" smtClean="0"/>
              <a:t>The J46 Successor to the J34 Jet Engine</a:t>
            </a:r>
            <a:br>
              <a:rPr lang="en-US" dirty="0" smtClean="0"/>
            </a:br>
            <a:endParaRPr lang="en-US" dirty="0"/>
          </a:p>
        </p:txBody>
      </p:sp>
      <p:pic>
        <p:nvPicPr>
          <p:cNvPr id="5" name="Picture Placeholder 4" descr="J46 Turbojet Engine.jpg"/>
          <p:cNvPicPr>
            <a:picLocks noGrp="1" noChangeAspect="1"/>
          </p:cNvPicPr>
          <p:nvPr>
            <p:ph type="pic" idx="1"/>
          </p:nvPr>
        </p:nvPicPr>
        <p:blipFill>
          <a:blip r:embed="rId3" cstate="print"/>
          <a:srcRect t="10" b="10"/>
          <a:stretch>
            <a:fillRect/>
          </a:stretch>
        </p:blipFill>
        <p:spPr>
          <a:xfrm>
            <a:off x="1828800" y="0"/>
            <a:ext cx="5486400" cy="4114800"/>
          </a:xfrm>
        </p:spPr>
      </p:pic>
      <p:sp>
        <p:nvSpPr>
          <p:cNvPr id="4" name="Text Placeholder 3"/>
          <p:cNvSpPr>
            <a:spLocks noGrp="1"/>
          </p:cNvSpPr>
          <p:nvPr>
            <p:ph type="body" sz="half" idx="2"/>
          </p:nvPr>
        </p:nvSpPr>
        <p:spPr>
          <a:xfrm>
            <a:off x="1828800" y="4343400"/>
            <a:ext cx="5486400" cy="804862"/>
          </a:xfrm>
        </p:spPr>
        <p:txBody>
          <a:bodyPr/>
          <a:lstStyle/>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800600"/>
            <a:ext cx="5486400" cy="914400"/>
          </a:xfrm>
        </p:spPr>
        <p:txBody>
          <a:bodyPr>
            <a:normAutofit fontScale="90000"/>
          </a:bodyPr>
          <a:lstStyle/>
          <a:p>
            <a:pPr algn="ctr"/>
            <a:r>
              <a:rPr lang="en-US" dirty="0" smtClean="0"/>
              <a:t>A surplus J34 jet engine was used to propel several</a:t>
            </a:r>
            <a:br>
              <a:rPr lang="en-US" dirty="0" smtClean="0"/>
            </a:br>
            <a:r>
              <a:rPr lang="en-US" dirty="0" smtClean="0"/>
              <a:t>jet-powered racing cars after it was no longer used by the Navy in fighter planes. </a:t>
            </a:r>
            <a:endParaRPr lang="en-US" dirty="0"/>
          </a:p>
        </p:txBody>
      </p:sp>
      <p:pic>
        <p:nvPicPr>
          <p:cNvPr id="5" name="Picture Placeholder 4" descr="jet.jpg"/>
          <p:cNvPicPr>
            <a:picLocks noGrp="1" noChangeAspect="1"/>
          </p:cNvPicPr>
          <p:nvPr>
            <p:ph type="pic" idx="1"/>
          </p:nvPr>
        </p:nvPicPr>
        <p:blipFill>
          <a:blip r:embed="rId3"/>
          <a:srcRect l="11935" r="11935"/>
          <a:stretch>
            <a:fillRect/>
          </a:stretch>
        </p:blipFill>
        <p:spPr>
          <a:xfrm>
            <a:off x="1828800" y="609600"/>
            <a:ext cx="5486400" cy="4114800"/>
          </a:xfrm>
        </p:spPr>
      </p:pic>
      <p:sp>
        <p:nvSpPr>
          <p:cNvPr id="4" name="Text Placeholder 3"/>
          <p:cNvSpPr>
            <a:spLocks noGrp="1"/>
          </p:cNvSpPr>
          <p:nvPr>
            <p:ph type="body" sz="half" idx="2"/>
          </p:nvPr>
        </p:nvSpPr>
        <p:spPr>
          <a:xfrm>
            <a:off x="1828800" y="5867400"/>
            <a:ext cx="5486400" cy="804862"/>
          </a:xfrm>
        </p:spPr>
        <p:txBody>
          <a:bodyPr/>
          <a:lstStyle/>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77962"/>
          </a:xfrm>
        </p:spPr>
        <p:txBody>
          <a:bodyPr>
            <a:normAutofit fontScale="90000"/>
          </a:bodyPr>
          <a:lstStyle/>
          <a:p>
            <a:r>
              <a:rPr lang="en-US" dirty="0" smtClean="0"/>
              <a:t/>
            </a:r>
            <a:br>
              <a:rPr lang="en-US" dirty="0" smtClean="0"/>
            </a:br>
            <a:r>
              <a:rPr lang="en-US" dirty="0" smtClean="0"/>
              <a:t> </a:t>
            </a:r>
            <a:br>
              <a:rPr lang="en-US" dirty="0" smtClean="0"/>
            </a:br>
            <a:r>
              <a:rPr lang="en-US" sz="2700" dirty="0" smtClean="0"/>
              <a:t>“Kansas City Missouri-For Speed and Defense”</a:t>
            </a:r>
            <a:br>
              <a:rPr lang="en-US" sz="2700" dirty="0" smtClean="0"/>
            </a:br>
            <a:r>
              <a:rPr lang="en-US" sz="2700" u="sng" dirty="0" smtClean="0"/>
              <a:t>The Bannister Federal Complex(</a:t>
            </a:r>
            <a:r>
              <a:rPr lang="en-US" sz="2700" u="sng" dirty="0" err="1" smtClean="0"/>
              <a:t>BFC</a:t>
            </a:r>
            <a:r>
              <a:rPr lang="en-US" sz="2700" u="sng" dirty="0" smtClean="0"/>
              <a:t>)  Story</a:t>
            </a:r>
            <a:r>
              <a:rPr lang="en-US" dirty="0" smtClean="0"/>
              <a:t/>
            </a:r>
            <a:br>
              <a:rPr lang="en-US" dirty="0" smtClean="0"/>
            </a:br>
            <a:r>
              <a:rPr lang="en-US" sz="1800" dirty="0" smtClean="0"/>
              <a:t>A Kansas City Legacy from World War II</a:t>
            </a:r>
            <a:br>
              <a:rPr lang="en-US" sz="1800" dirty="0" smtClean="0"/>
            </a:br>
            <a:r>
              <a:rPr lang="en-US" sz="2200" dirty="0" smtClean="0"/>
              <a:t> (First built in 1942 for Kansas City’s “Pratt &amp; Whitney (P&amp;W) Plant”) </a:t>
            </a:r>
            <a:br>
              <a:rPr lang="en-US" sz="2200" dirty="0" smtClean="0"/>
            </a:br>
            <a:r>
              <a:rPr lang="en-US" sz="2200" dirty="0" smtClean="0"/>
              <a:t> </a:t>
            </a:r>
            <a:br>
              <a:rPr lang="en-US" sz="2200" dirty="0" smtClean="0"/>
            </a:br>
            <a:endParaRPr lang="en-US" sz="2200" dirty="0"/>
          </a:p>
        </p:txBody>
      </p:sp>
      <p:pic>
        <p:nvPicPr>
          <p:cNvPr id="4" name="Picture Placeholder 4" descr="jet.jpg"/>
          <p:cNvPicPr>
            <a:picLocks noChangeAspect="1"/>
          </p:cNvPicPr>
          <p:nvPr/>
        </p:nvPicPr>
        <p:blipFill>
          <a:blip r:embed="rId3"/>
          <a:srcRect l="11935" r="11935"/>
          <a:stretch>
            <a:fillRect/>
          </a:stretch>
        </p:blipFill>
        <p:spPr>
          <a:xfrm>
            <a:off x="5105400" y="5334000"/>
            <a:ext cx="1422400" cy="1066800"/>
          </a:xfrm>
          <a:prstGeom prst="rect">
            <a:avLst/>
          </a:prstGeom>
        </p:spPr>
      </p:pic>
      <p:pic>
        <p:nvPicPr>
          <p:cNvPr id="5" name="Picture Placeholder 4" descr="003.jpg"/>
          <p:cNvPicPr>
            <a:picLocks noChangeAspect="1"/>
          </p:cNvPicPr>
          <p:nvPr/>
        </p:nvPicPr>
        <p:blipFill>
          <a:blip r:embed="rId4" cstate="print"/>
          <a:srcRect l="4598" r="4598"/>
          <a:stretch>
            <a:fillRect/>
          </a:stretch>
        </p:blipFill>
        <p:spPr>
          <a:xfrm>
            <a:off x="152400" y="5410200"/>
            <a:ext cx="1625600" cy="1219200"/>
          </a:xfrm>
          <a:prstGeom prst="rect">
            <a:avLst/>
          </a:prstGeom>
        </p:spPr>
      </p:pic>
      <p:pic>
        <p:nvPicPr>
          <p:cNvPr id="6" name="Picture 5" descr="KCP airial view-1.tif"/>
          <p:cNvPicPr>
            <a:picLocks noChangeAspect="1"/>
          </p:cNvPicPr>
          <p:nvPr/>
        </p:nvPicPr>
        <p:blipFill>
          <a:blip r:embed="rId5" cstate="print"/>
          <a:stretch>
            <a:fillRect/>
          </a:stretch>
        </p:blipFill>
        <p:spPr>
          <a:xfrm>
            <a:off x="3143250" y="1676400"/>
            <a:ext cx="2857500" cy="2286000"/>
          </a:xfrm>
          <a:prstGeom prst="rect">
            <a:avLst/>
          </a:prstGeom>
        </p:spPr>
      </p:pic>
      <p:pic>
        <p:nvPicPr>
          <p:cNvPr id="7" name="Picture Placeholder 4" descr="R2800CB_ENGINE.jpg"/>
          <p:cNvPicPr>
            <a:picLocks noChangeAspect="1"/>
          </p:cNvPicPr>
          <p:nvPr/>
        </p:nvPicPr>
        <p:blipFill>
          <a:blip r:embed="rId6"/>
          <a:srcRect l="4372" r="4372"/>
          <a:stretch>
            <a:fillRect/>
          </a:stretch>
        </p:blipFill>
        <p:spPr>
          <a:xfrm>
            <a:off x="0" y="3886200"/>
            <a:ext cx="1828800" cy="1371600"/>
          </a:xfrm>
          <a:prstGeom prst="rect">
            <a:avLst/>
          </a:prstGeom>
        </p:spPr>
      </p:pic>
      <p:pic>
        <p:nvPicPr>
          <p:cNvPr id="8" name="Picture Placeholder 4" descr="xf85.jpg"/>
          <p:cNvPicPr>
            <a:picLocks noChangeAspect="1"/>
          </p:cNvPicPr>
          <p:nvPr/>
        </p:nvPicPr>
        <p:blipFill>
          <a:blip r:embed="rId7"/>
          <a:srcRect l="10914" r="10914"/>
          <a:stretch>
            <a:fillRect/>
          </a:stretch>
        </p:blipFill>
        <p:spPr>
          <a:xfrm>
            <a:off x="3352800" y="5334000"/>
            <a:ext cx="1524000" cy="1143000"/>
          </a:xfrm>
          <a:prstGeom prst="rect">
            <a:avLst/>
          </a:prstGeom>
        </p:spPr>
      </p:pic>
      <p:pic>
        <p:nvPicPr>
          <p:cNvPr id="9" name="Picture Placeholder 4" descr="J34 Turbojet Engine.jpg"/>
          <p:cNvPicPr>
            <a:picLocks noChangeAspect="1"/>
          </p:cNvPicPr>
          <p:nvPr/>
        </p:nvPicPr>
        <p:blipFill>
          <a:blip r:embed="rId8" cstate="print"/>
          <a:srcRect t="3" b="3"/>
          <a:stretch>
            <a:fillRect/>
          </a:stretch>
        </p:blipFill>
        <p:spPr>
          <a:xfrm>
            <a:off x="3759200" y="3962400"/>
            <a:ext cx="1625600" cy="1219200"/>
          </a:xfrm>
          <a:prstGeom prst="rect">
            <a:avLst/>
          </a:prstGeom>
        </p:spPr>
      </p:pic>
      <p:pic>
        <p:nvPicPr>
          <p:cNvPr id="10" name="Picture Placeholder 4" descr="006 - Copy.jpg"/>
          <p:cNvPicPr>
            <a:picLocks noChangeAspect="1"/>
          </p:cNvPicPr>
          <p:nvPr/>
        </p:nvPicPr>
        <p:blipFill>
          <a:blip r:embed="rId9" cstate="print"/>
          <a:srcRect l="4565" r="4565"/>
          <a:stretch>
            <a:fillRect/>
          </a:stretch>
        </p:blipFill>
        <p:spPr>
          <a:xfrm>
            <a:off x="7086600" y="4114800"/>
            <a:ext cx="1524000" cy="1143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47800"/>
          </a:xfrm>
        </p:spPr>
        <p:txBody>
          <a:bodyPr>
            <a:normAutofit fontScale="90000"/>
          </a:bodyPr>
          <a:lstStyle/>
          <a:p>
            <a:r>
              <a:rPr lang="en-US" dirty="0" smtClean="0"/>
              <a:t>Before there </a:t>
            </a:r>
            <a:r>
              <a:rPr lang="en-US" b="1" u="heavy" dirty="0" smtClean="0"/>
              <a:t>was</a:t>
            </a:r>
            <a:r>
              <a:rPr lang="en-US" dirty="0" smtClean="0"/>
              <a:t> a Bannister Federal Complex and Pratt &amp; Whitney plant.</a:t>
            </a:r>
            <a:endParaRPr lang="en-US" dirty="0"/>
          </a:p>
        </p:txBody>
      </p:sp>
      <p:pic>
        <p:nvPicPr>
          <p:cNvPr id="4" name="Picture 3" descr="107069466_0001.jpg"/>
          <p:cNvPicPr>
            <a:picLocks noChangeAspect="1"/>
          </p:cNvPicPr>
          <p:nvPr/>
        </p:nvPicPr>
        <p:blipFill>
          <a:blip r:embed="rId3" cstate="print"/>
          <a:stretch>
            <a:fillRect/>
          </a:stretch>
        </p:blipFill>
        <p:spPr>
          <a:xfrm>
            <a:off x="6019800" y="1295400"/>
            <a:ext cx="2520743" cy="5105400"/>
          </a:xfrm>
          <a:prstGeom prst="rect">
            <a:avLst/>
          </a:prstGeom>
        </p:spPr>
      </p:pic>
      <p:sp>
        <p:nvSpPr>
          <p:cNvPr id="5" name="TextBox 4"/>
          <p:cNvSpPr txBox="1"/>
          <p:nvPr/>
        </p:nvSpPr>
        <p:spPr>
          <a:xfrm>
            <a:off x="838200" y="1676400"/>
            <a:ext cx="4191000" cy="1477328"/>
          </a:xfrm>
          <a:prstGeom prst="rect">
            <a:avLst/>
          </a:prstGeom>
          <a:noFill/>
        </p:spPr>
        <p:txBody>
          <a:bodyPr wrap="square" rtlCol="0">
            <a:spAutoFit/>
          </a:bodyPr>
          <a:lstStyle/>
          <a:p>
            <a:r>
              <a:rPr lang="en-US" dirty="0" smtClean="0"/>
              <a:t>A Racetrack known as the “KC Speedway”</a:t>
            </a:r>
          </a:p>
          <a:p>
            <a:r>
              <a:rPr lang="en-US" dirty="0" smtClean="0"/>
              <a:t>was built at the plant’s location in 1922.</a:t>
            </a:r>
          </a:p>
          <a:p>
            <a:r>
              <a:rPr lang="en-US" dirty="0" smtClean="0"/>
              <a:t>It was big time racing with big names, as indicated the August 27, 1922 article from the New York Times.  </a:t>
            </a:r>
            <a:endParaRPr lang="en-US" dirty="0"/>
          </a:p>
        </p:txBody>
      </p:sp>
      <p:sp>
        <p:nvSpPr>
          <p:cNvPr id="7" name="Right Arrow 6"/>
          <p:cNvSpPr/>
          <p:nvPr/>
        </p:nvSpPr>
        <p:spPr>
          <a:xfrm>
            <a:off x="4953000" y="26670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E:\KCP History Project\01KCSpeedway\Wilborn Photos\KC Speedway-Wilborn-002.tif"/>
          <p:cNvPicPr>
            <a:picLocks noChangeAspect="1" noChangeArrowheads="1"/>
          </p:cNvPicPr>
          <p:nvPr/>
        </p:nvPicPr>
        <p:blipFill>
          <a:blip r:embed="rId4"/>
          <a:srcRect/>
          <a:stretch>
            <a:fillRect/>
          </a:stretch>
        </p:blipFill>
        <p:spPr bwMode="auto">
          <a:xfrm>
            <a:off x="990600" y="3124200"/>
            <a:ext cx="4572000" cy="3525694"/>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Raw.tif"/>
          <p:cNvPicPr>
            <a:picLocks noGrp="1" noChangeAspect="1"/>
          </p:cNvPicPr>
          <p:nvPr>
            <p:ph type="pic" idx="1"/>
          </p:nvPr>
        </p:nvPicPr>
        <p:blipFill>
          <a:blip r:embed="rId3" cstate="print"/>
          <a:srcRect t="25735" b="25735"/>
          <a:stretch>
            <a:fillRect/>
          </a:stretch>
        </p:blipFill>
        <p:spPr>
          <a:xfrm>
            <a:off x="1828800" y="687387"/>
            <a:ext cx="5486400" cy="5483225"/>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KC Speedway-Wilborn-001.tif"/>
          <p:cNvPicPr>
            <a:picLocks noGrp="1" noChangeAspect="1"/>
          </p:cNvPicPr>
          <p:nvPr>
            <p:ph type="pic" idx="1"/>
          </p:nvPr>
        </p:nvPicPr>
        <p:blipFill>
          <a:blip r:embed="rId3"/>
          <a:srcRect t="1334" b="1334"/>
          <a:stretch>
            <a:fillRect/>
          </a:stretch>
        </p:blipFill>
        <p:spPr>
          <a:xfrm>
            <a:off x="1752600" y="0"/>
            <a:ext cx="6303432" cy="4727574"/>
          </a:xfrm>
        </p:spPr>
      </p:pic>
      <p:sp>
        <p:nvSpPr>
          <p:cNvPr id="4" name="Text Placeholder 3"/>
          <p:cNvSpPr>
            <a:spLocks noGrp="1"/>
          </p:cNvSpPr>
          <p:nvPr>
            <p:ph type="body" sz="half" idx="2"/>
          </p:nvPr>
        </p:nvSpPr>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114800"/>
            <a:ext cx="5486400" cy="566738"/>
          </a:xfrm>
        </p:spPr>
        <p:txBody>
          <a:bodyPr/>
          <a:lstStyle/>
          <a:p>
            <a:endParaRPr lang="en-US"/>
          </a:p>
        </p:txBody>
      </p:sp>
      <p:pic>
        <p:nvPicPr>
          <p:cNvPr id="5" name="Picture Placeholder 4" descr="KC Speedway-Wilborn-002.tif"/>
          <p:cNvPicPr>
            <a:picLocks noGrp="1" noChangeAspect="1"/>
          </p:cNvPicPr>
          <p:nvPr>
            <p:ph type="pic" idx="1"/>
          </p:nvPr>
        </p:nvPicPr>
        <p:blipFill>
          <a:blip r:embed="rId3"/>
          <a:srcRect t="1375" b="1375"/>
          <a:stretch>
            <a:fillRect/>
          </a:stretch>
        </p:blipFill>
        <p:spPr>
          <a:xfrm>
            <a:off x="2209800" y="0"/>
            <a:ext cx="5486400" cy="4114800"/>
          </a:xfrm>
        </p:spPr>
      </p:pic>
      <p:sp>
        <p:nvSpPr>
          <p:cNvPr id="4" name="Text Placeholder 3"/>
          <p:cNvSpPr>
            <a:spLocks noGrp="1"/>
          </p:cNvSpPr>
          <p:nvPr>
            <p:ph type="body" sz="half" idx="2"/>
          </p:nvPr>
        </p:nvSpPr>
        <p:spPr>
          <a:xfrm>
            <a:off x="2133600" y="4648200"/>
            <a:ext cx="5486400" cy="804862"/>
          </a:xfrm>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808038"/>
          </a:xfrm>
        </p:spPr>
        <p:txBody>
          <a:bodyPr>
            <a:normAutofit fontScale="90000"/>
          </a:bodyPr>
          <a:lstStyle/>
          <a:p>
            <a:r>
              <a:rPr lang="en-US" dirty="0" smtClean="0"/>
              <a:t>Then came World II and the </a:t>
            </a:r>
            <a:br>
              <a:rPr lang="en-US" dirty="0" smtClean="0"/>
            </a:br>
            <a:r>
              <a:rPr lang="en-US" dirty="0" smtClean="0"/>
              <a:t>“Pratt &amp; Whitney Plant”</a:t>
            </a:r>
            <a:endParaRPr lang="en-US" dirty="0"/>
          </a:p>
        </p:txBody>
      </p:sp>
      <p:sp>
        <p:nvSpPr>
          <p:cNvPr id="3" name="Content Placeholder 2"/>
          <p:cNvSpPr>
            <a:spLocks noGrp="1"/>
          </p:cNvSpPr>
          <p:nvPr>
            <p:ph idx="1"/>
          </p:nvPr>
        </p:nvSpPr>
        <p:spPr>
          <a:xfrm>
            <a:off x="304800" y="1066800"/>
            <a:ext cx="8534400" cy="5562600"/>
          </a:xfrm>
        </p:spPr>
        <p:txBody>
          <a:bodyPr>
            <a:normAutofit fontScale="55000" lnSpcReduction="20000"/>
          </a:bodyPr>
          <a:lstStyle/>
          <a:p>
            <a:r>
              <a:rPr lang="en-US" dirty="0" smtClean="0"/>
              <a:t/>
            </a:r>
            <a:br>
              <a:rPr lang="en-US" dirty="0" smtClean="0"/>
            </a:br>
            <a:r>
              <a:rPr lang="en-US" dirty="0" smtClean="0"/>
              <a:t/>
            </a:r>
            <a:br>
              <a:rPr lang="en-US" dirty="0" smtClean="0"/>
            </a:br>
            <a:r>
              <a:rPr lang="en-US" dirty="0" smtClean="0"/>
              <a:t>The largest of the many World War II defense production facilities in the Kansas City area was the  built by the US Government at the request of the US Navy. It was located at 95</a:t>
            </a:r>
            <a:r>
              <a:rPr lang="en-US" baseline="30000" dirty="0" smtClean="0"/>
              <a:t>th</a:t>
            </a:r>
            <a:r>
              <a:rPr lang="en-US" dirty="0" smtClean="0"/>
              <a:t> (Bannister Rd) and Troost. </a:t>
            </a:r>
          </a:p>
          <a:p>
            <a:r>
              <a:rPr lang="en-US" dirty="0" smtClean="0"/>
              <a:t>Although it was owned by the US Government’s Department of the Navy, it was known locally as the “Pratt &amp; Whitney Plant”, after its operating contractor.</a:t>
            </a:r>
          </a:p>
          <a:p>
            <a:r>
              <a:rPr lang="en-US" dirty="0" smtClean="0"/>
              <a:t>At peak production in 1944-1945, the plant employed  more than 21, 000 people (about 7000 per shift working 3 shifts a day, 7 days a week). It built the Pratt &amp; Whitney R-2800 Double Wasp airplane engine for US Navy fighters. It employed almost 10% of the Kansas City area population during that time.</a:t>
            </a:r>
            <a:br>
              <a:rPr lang="en-US" dirty="0" smtClean="0"/>
            </a:br>
            <a:endParaRPr lang="en-US" dirty="0" smtClean="0"/>
          </a:p>
          <a:p>
            <a:r>
              <a:rPr lang="en-US" dirty="0" smtClean="0"/>
              <a:t>That building, together with several adjoining facilities built after WWII, is currently known as the Bannister Federal Complex and is owned by the US government. Portions are occupied by the GSA, NARA and other government agencies. </a:t>
            </a:r>
            <a:br>
              <a:rPr lang="en-US" dirty="0" smtClean="0"/>
            </a:br>
            <a:endParaRPr lang="en-US" dirty="0" smtClean="0"/>
          </a:p>
          <a:p>
            <a:r>
              <a:rPr lang="en-US" dirty="0" smtClean="0"/>
              <a:t>A major portion occupied by the National Nuclear Security Administration(NNSA) and its contractor (Honeywell Federal Manufacturing and Technologies-FM&amp;T) continues  in defense production still today in 2009, continuing its original mission to help defend and protect the people of America and the free world.</a:t>
            </a:r>
            <a:br>
              <a:rPr lang="en-US" dirty="0" smtClean="0"/>
            </a:br>
            <a:endParaRPr lang="en-US" dirty="0" smtClean="0"/>
          </a:p>
          <a:p>
            <a:r>
              <a:rPr lang="en-US" dirty="0" smtClean="0"/>
              <a:t>This Exhibit is the story of that site, its building, past and present missions, and its remarkable people and its possible future.</a:t>
            </a:r>
          </a:p>
          <a:p>
            <a:endParaRPr lang="en-US" dirty="0" smtClean="0"/>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415</TotalTime>
  <Words>623</Words>
  <Application>Microsoft Office PowerPoint</Application>
  <PresentationFormat>On-screen Show (4:3)</PresentationFormat>
  <Paragraphs>141</Paragraphs>
  <Slides>33</Slides>
  <Notes>33</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Location: Plan View= Second Floor-North end Display Room of the KCMO Central Library</vt:lpstr>
      <vt:lpstr>Slide 2</vt:lpstr>
      <vt:lpstr>The Bannister Federal Complex Today</vt:lpstr>
      <vt:lpstr>   “Kansas City Missouri-For Speed and Defense” The Bannister Federal Complex(BFC)  Story A Kansas City Legacy from World War II  (First built in 1942 for Kansas City’s “Pratt &amp; Whitney (P&amp;W) Plant”)    </vt:lpstr>
      <vt:lpstr>Before there was a Bannister Federal Complex and Pratt &amp; Whitney plant.</vt:lpstr>
      <vt:lpstr>Slide 6</vt:lpstr>
      <vt:lpstr>Slide 7</vt:lpstr>
      <vt:lpstr>Slide 8</vt:lpstr>
      <vt:lpstr>Then came World II and the  “Pratt &amp; Whitney Plant”</vt:lpstr>
      <vt:lpstr>Slide 10</vt:lpstr>
      <vt:lpstr>The Vought Corsair</vt:lpstr>
      <vt:lpstr>The Republic Thunderbolt</vt:lpstr>
      <vt:lpstr>The Grumman Bearcat</vt:lpstr>
      <vt:lpstr>The Atomic Bomb and the End of World War II</vt:lpstr>
      <vt:lpstr>The Empty Plant: 1945-1949</vt:lpstr>
      <vt:lpstr>The Banshee Jet Engine Powered Fighter</vt:lpstr>
      <vt:lpstr>The J34 Jet Engine-produced by the Westinghouse Aviation Jet Engine Company of Missouri (from 1949 to 1960)</vt:lpstr>
      <vt:lpstr>The Panther Jet Engine Powered Fighter</vt:lpstr>
      <vt:lpstr>The Goblin Jet Engine Powered Drone Plane</vt:lpstr>
      <vt:lpstr>The J34 Jet Engine-produced by the Westinghouse Aviation Jet Engine Company of Missouri (from 1949 to 1960)</vt:lpstr>
      <vt:lpstr>This schematic picture shows the parts of the engine that fed fuel to and powered to jet</vt:lpstr>
      <vt:lpstr>Picture # 1 of two pictures showing the important lubrication sub-system of the J34 engine.</vt:lpstr>
      <vt:lpstr>Picture # 2 of two pictures showing the important lubrication sub-system of the J34 engine.</vt:lpstr>
      <vt:lpstr>The pieces of the J34 jet engine-Details shown in the next xx pictures</vt:lpstr>
      <vt:lpstr>Slide 25</vt:lpstr>
      <vt:lpstr>Slide 26</vt:lpstr>
      <vt:lpstr>Slide 27</vt:lpstr>
      <vt:lpstr>Slide 28</vt:lpstr>
      <vt:lpstr>Slide 29</vt:lpstr>
      <vt:lpstr>Slide 30</vt:lpstr>
      <vt:lpstr>Slide 31</vt:lpstr>
      <vt:lpstr>   The J46 Successor to the J34 Jet Engine </vt:lpstr>
      <vt:lpstr>A surplus J34 jet engine was used to propel several jet-powered racing cars after it was no longer used by the Navy in fighter planes. </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Maurice</dc:creator>
  <cp:lastModifiedBy>Maurice</cp:lastModifiedBy>
  <cp:revision>147</cp:revision>
  <dcterms:created xsi:type="dcterms:W3CDTF">2008-07-08T01:43:25Z</dcterms:created>
  <dcterms:modified xsi:type="dcterms:W3CDTF">2009-04-07T19:51:20Z</dcterms:modified>
</cp:coreProperties>
</file>